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7" r:id="rId2"/>
    <p:sldId id="258" r:id="rId3"/>
    <p:sldId id="260" r:id="rId4"/>
    <p:sldId id="261" r:id="rId5"/>
    <p:sldId id="264" r:id="rId6"/>
    <p:sldId id="262" r:id="rId7"/>
    <p:sldId id="263" r:id="rId8"/>
    <p:sldId id="265" r:id="rId9"/>
    <p:sldId id="267" r:id="rId10"/>
    <p:sldId id="268" r:id="rId11"/>
    <p:sldId id="269" r:id="rId12"/>
    <p:sldId id="270" r:id="rId13"/>
    <p:sldId id="271" r:id="rId14"/>
    <p:sldId id="272" r:id="rId15"/>
    <p:sldId id="266" r:id="rId16"/>
    <p:sldId id="273" r:id="rId17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B502BB-86BC-47F1-887C-3472F9EB031E}" type="datetimeFigureOut">
              <a:rPr lang="pl-PL" smtClean="0"/>
              <a:t>19.10.2023</a:t>
            </a:fld>
            <a:endParaRPr lang="pl-P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32C949-E799-48B0-A6A8-130CE76C37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867918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B24696-50DB-405E-9D3C-76D8F8C5B807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1952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186A032-9467-C8D0-B17A-D6B301C19E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6A7B6DEF-F50E-469C-C84E-9C61E99AF4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E636F3A-63F4-7CA1-D86C-B8078CB7C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B46F2-FE4B-4CA1-A809-82045802E93E}" type="datetime1">
              <a:rPr lang="pl-PL" smtClean="0"/>
              <a:t>19.10.2023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D1CD4D8-6FE7-2B49-CDC6-231CD6828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© Marta Bartnicka 2023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010D9C2-E8D5-E744-60E6-FA13BBA2D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64977-ACFA-451F-8F12-FE48706713F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8661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C9E349F-4611-8CAE-8735-E793F7D27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51E0E6DD-7796-1A37-2445-A11F10F41F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241EDFB-955A-1E05-5629-D41521AB7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10700-B330-4463-933A-9DF363611842}" type="datetime1">
              <a:rPr lang="pl-PL" smtClean="0"/>
              <a:t>19.10.2023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23F3C40-F390-43F5-523E-EC696C14F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© Marta Bartnicka 2023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671756A-1AA2-BA05-4A55-935413434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64977-ACFA-451F-8F12-FE48706713F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75160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0C26280-F121-DDE4-A921-22677BEA52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161C261-4BC9-7795-13A9-C4F976D6A8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7BC39F2-E486-5509-1A37-CBE64BA2E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54E72-8359-414C-ABE7-F37B37A0791E}" type="datetime1">
              <a:rPr lang="pl-PL" smtClean="0"/>
              <a:t>19.10.2023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5E426D1-1F23-05E4-D527-1BE9F331B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© Marta Bartnicka 2023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135802D-1443-C4CB-DC20-68EF1787B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64977-ACFA-451F-8F12-FE48706713F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69060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936A8EB-2C38-21D5-04C1-265EF0C2D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536E66C-5EB4-B0FD-E23B-27CE7C2CE5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C47D19C-4DD4-FAD7-5CF4-6E0191D18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77073-F8C5-41C1-993E-BA997887E2F0}" type="datetime1">
              <a:rPr lang="pl-PL" smtClean="0"/>
              <a:t>19.10.2023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D387B9B-74AD-C979-5BAC-F4482FE65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© Marta Bartnicka 2023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CE2DD01-09BE-520B-D4FE-5D65AF395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64977-ACFA-451F-8F12-FE48706713F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91973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2F3589A-47E2-824B-6E12-AA7597F96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2CC7169-B3FA-E69E-4B61-B83096F62F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B530E04-FB65-5727-E259-F4A63E58D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EC91F-CD7C-4586-B430-7F2E32DC1799}" type="datetime1">
              <a:rPr lang="pl-PL" smtClean="0"/>
              <a:t>19.10.2023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EDC80F0-5544-D2D9-2CEB-8A4E6EF85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© Marta Bartnicka 2023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E5CA9EC-6B53-55C0-39A7-F4F08C280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64977-ACFA-451F-8F12-FE48706713F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2741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97AD920-D444-2CA5-E8BA-32EE0CA986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19C8F70-F1E9-BEFC-5F45-21A8E5B8D8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2C0E9B4-D20C-B1CC-9DCB-C5A8B4700D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F29BD935-B93A-6726-908E-E7F441F76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2F3C9-84CC-4CAE-B573-3ECC10ADD270}" type="datetime1">
              <a:rPr lang="pl-PL" smtClean="0"/>
              <a:t>19.10.2023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49025D9-7700-D81A-9D3F-DCF9A6C04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© Marta Bartnicka 2023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4C0CFF58-2E88-43FE-999B-AFDDB6AA9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64977-ACFA-451F-8F12-FE48706713F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86432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0DFC859-C599-9ACB-D5CF-D6EEFD0797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A3E9D808-7FC6-242D-37CF-38298BD601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F34774D-0842-BFD3-3C69-D1B048D748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437C6FE0-9F69-DC1C-FA31-39A5FC46C3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B2FB7F61-DF58-F089-C966-2C08070350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96B0630C-5C90-BE94-B513-D538837F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11D73-2EDC-4AA0-97D8-5184118EE32A}" type="datetime1">
              <a:rPr lang="pl-PL" smtClean="0"/>
              <a:t>19.10.2023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877EEED3-6626-1350-3C32-1AB9BC243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© Marta Bartnicka 2023</a:t>
            </a:r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5878F2A9-5EFD-91F9-9297-FDBF252F4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64977-ACFA-451F-8F12-FE48706713F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87444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F90761A-588D-E91F-EA5C-46A913B8B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F73FFED5-E161-FA5A-52D0-52930A0A8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6BA3A-7856-40EA-B934-730D8FB1F626}" type="datetime1">
              <a:rPr lang="pl-PL" smtClean="0"/>
              <a:t>19.10.2023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75ED8EC7-817C-7B51-4782-AF9C3D9C4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© Marta Bartnicka 2023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4C70E4DC-3FEB-31E6-8F61-AF0B646EB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64977-ACFA-451F-8F12-FE48706713F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07404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3D3A8585-6C0F-2525-7522-1D6A5A2DB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66A51-5AAE-421D-93D0-10290FCD5281}" type="datetime1">
              <a:rPr lang="pl-PL" smtClean="0"/>
              <a:t>19.10.2023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8F5454EB-9D50-1C1D-C3B0-31D06AA92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© Marta Bartnicka 2023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88754EC-B2EF-16C4-BF77-388C20195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64977-ACFA-451F-8F12-FE48706713F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00102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E01634D-06E7-8982-25C3-F1B820B3B5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3FF4DE8-5151-9DB6-CDA1-72F0DDD40C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78803FF6-39FC-C1A9-6C7F-5B117EF4FC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8C9098AC-AAF2-A7F8-440D-EC4766665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A31B9-374B-4FE8-B356-D60796B036FA}" type="datetime1">
              <a:rPr lang="pl-PL" smtClean="0"/>
              <a:t>19.10.2023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15408ABD-8E71-D0AA-3AE8-74A86CC3C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© Marta Bartnicka 2023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7D10E212-21F2-2714-249E-F81557114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64977-ACFA-451F-8F12-FE48706713F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48753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4BF25BB-E167-A03C-83D3-782513C00D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919CC233-0258-D074-B5C4-1FE433F7B7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10975C95-BF08-6734-44E5-FD96FC0F13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8D89012C-A3F3-C01A-0A6B-F1F49509A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E12E7-0FA6-47C5-AE09-63738EB57F68}" type="datetime1">
              <a:rPr lang="pl-PL" smtClean="0"/>
              <a:t>19.10.2023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E1FE9A38-C9FF-BA3C-6B17-94180EDC2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© Marta Bartnicka 2023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68F9B2EA-72CE-5378-D6E5-947B2EA6D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64977-ACFA-451F-8F12-FE48706713F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59219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0347B708-01EB-80B2-4D93-1074AE90C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79CFAA7-2288-8D16-2449-6713084AE1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4144E7F-FB02-3234-0991-0E6B747787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2DAD4C-212B-4537-95F6-4523D7F3BD74}" type="datetime1">
              <a:rPr lang="pl-PL" smtClean="0"/>
              <a:t>19.10.2023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884D82D-DFD4-2398-5671-CD461477AA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 dirty="0"/>
              <a:t>© Marta Bartnicka 2023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78914E1-9F26-81F2-5876-600EB5DD4C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64977-ACFA-451F-8F12-FE48706713F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74794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localization.pl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hyperlink" Target="https://machinetranslation.pl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artificialintelligenceact.eu/developments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localize.pl/szkolenie-a-i-w-tlumaczeniach-przykladzie-chatgpt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machinetranslation.pl/" TargetMode="External"/><Relationship Id="rId2" Type="http://schemas.openxmlformats.org/officeDocument/2006/relationships/hyperlink" Target="https://localization.pl/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machinetranslation.pl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0715F46-9685-4787-2E15-04654CFB4D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>
                <a:latin typeface="Test Irki" panose="02000503000000000000" pitchFamily="2" charset="0"/>
              </a:rPr>
              <a:t>Tłumaczenia maszynowe </a:t>
            </a:r>
            <a:br>
              <a:rPr lang="pl-PL" dirty="0">
                <a:latin typeface="Test Irki" panose="02000503000000000000" pitchFamily="2" charset="0"/>
              </a:rPr>
            </a:br>
            <a:r>
              <a:rPr lang="pl-PL" dirty="0">
                <a:latin typeface="Test Irki" panose="02000503000000000000" pitchFamily="2" charset="0"/>
              </a:rPr>
              <a:t>i sztuczna inteligencja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12A48D4-A589-FCC3-3D99-08826EF8C0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l-PL" sz="3600" dirty="0">
                <a:latin typeface="Test Irki" panose="02000503000000000000" pitchFamily="2" charset="0"/>
              </a:rPr>
              <a:t>Marta Bartnicka</a:t>
            </a:r>
          </a:p>
          <a:p>
            <a:r>
              <a:rPr lang="pl-PL" dirty="0">
                <a:hlinkClick r:id="rId3"/>
              </a:rPr>
              <a:t>localization.pl</a:t>
            </a:r>
            <a:endParaRPr lang="pl-PL" dirty="0"/>
          </a:p>
          <a:p>
            <a:r>
              <a:rPr lang="pl-PL" dirty="0">
                <a:hlinkClick r:id="rId4"/>
              </a:rPr>
              <a:t>machinetranslation.pl</a:t>
            </a:r>
            <a:endParaRPr lang="pl-PL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87F6C374-15D1-D2BF-B031-DCF6DB92C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© Marta Bartnicka 2023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50B9FF2A-0471-9258-BE30-89CB24E01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F64977-ACFA-451F-8F12-FE48706713FB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AC36DFA3-9388-984B-292C-7D1AF945764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05025" cy="1770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29486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6D7D64-DE30-9D40-4AE2-26A018919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GPT vs. NMT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A04959-1DE0-FC86-D0B7-E8F1742112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/>
              <a:t>ChatGPT</a:t>
            </a:r>
            <a:r>
              <a:rPr lang="pl-PL" dirty="0"/>
              <a:t>, Bard, </a:t>
            </a:r>
            <a:r>
              <a:rPr lang="pl-PL" dirty="0" err="1"/>
              <a:t>LLaMA</a:t>
            </a:r>
            <a:r>
              <a:rPr lang="pl-PL" dirty="0"/>
              <a:t> – sieci neuronowe typu transformer</a:t>
            </a:r>
          </a:p>
          <a:p>
            <a:r>
              <a:rPr lang="pl-PL" dirty="0"/>
              <a:t>Przeznaczenie: generowanie tekstu (lub kodu, obrazów, dźwięków)</a:t>
            </a:r>
          </a:p>
          <a:p>
            <a:r>
              <a:rPr lang="pl-PL" dirty="0"/>
              <a:t>Mogą generować w jednym lub w wielu językach</a:t>
            </a:r>
          </a:p>
          <a:p>
            <a:r>
              <a:rPr lang="pl-PL" dirty="0"/>
              <a:t>Jako narzędzia do tłumaczenia nie są istotnie lepsze od NMT</a:t>
            </a:r>
          </a:p>
          <a:p>
            <a:r>
              <a:rPr lang="pl-PL" dirty="0"/>
              <a:t>Za to umieją inne rzeczy </a:t>
            </a:r>
            <a:r>
              <a:rPr lang="pl-PL" dirty="0">
                <a:sym typeface="Wingdings" panose="05000000000000000000" pitchFamily="2" charset="2"/>
              </a:rPr>
              <a:t></a:t>
            </a:r>
            <a:endParaRPr lang="pl-PL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F835D5-581F-AC6E-5228-36B16E8AA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© Marta Bartnicka 2023</a:t>
            </a:r>
            <a:endParaRPr lang="pl-PL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C6838C-3401-465D-9836-2DC5BCA53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64977-ACFA-451F-8F12-FE48706713FB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590585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9FA58-6E32-B739-615A-EDBC8874F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Praca na całym dokumencie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131023-587F-A46A-7BC7-4666CEECE4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Do narzędzi GPT można wrzucić duży fragment tekstu</a:t>
            </a:r>
          </a:p>
          <a:p>
            <a:r>
              <a:rPr lang="pl-PL" dirty="0"/>
              <a:t>…albo całego PDF-a (</a:t>
            </a:r>
            <a:r>
              <a:rPr lang="pl-PL" dirty="0" err="1"/>
              <a:t>ChatPDF</a:t>
            </a:r>
            <a:r>
              <a:rPr lang="pl-PL" dirty="0"/>
              <a:t>, </a:t>
            </a:r>
            <a:r>
              <a:rPr lang="pl-PL" dirty="0" err="1"/>
              <a:t>AskYourPDF</a:t>
            </a:r>
            <a:r>
              <a:rPr lang="pl-PL" dirty="0"/>
              <a:t>)</a:t>
            </a:r>
          </a:p>
          <a:p>
            <a:r>
              <a:rPr lang="pl-PL" dirty="0"/>
              <a:t>Narzędzie działa szerzej niż segmenty czy nawet akapity</a:t>
            </a:r>
          </a:p>
          <a:p>
            <a:r>
              <a:rPr lang="pl-PL" dirty="0"/>
              <a:t>Pytania („</a:t>
            </a:r>
            <a:r>
              <a:rPr lang="pl-PL" dirty="0" err="1"/>
              <a:t>prompty</a:t>
            </a:r>
            <a:r>
              <a:rPr lang="pl-PL" dirty="0"/>
              <a:t>”) doprecyzowują zadanie (dla tego samego tekstu)</a:t>
            </a:r>
          </a:p>
          <a:p>
            <a:endParaRPr lang="pl-PL" dirty="0"/>
          </a:p>
          <a:p>
            <a:endParaRPr lang="pl-PL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7A5562-C670-F7A0-F535-574AEDFAE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© Marta Bartnicka 2023</a:t>
            </a:r>
            <a:endParaRPr lang="pl-PL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9057AE-8E41-BBA5-2409-FED766608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64977-ACFA-451F-8F12-FE48706713FB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026736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3550B-7C00-177B-B24E-284FC2E7D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Praca nad oryginałem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12B478-6010-8996-60F4-83C54F6671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GPT może: poprawić literówki, terminologię, dodać wielkie litery</a:t>
            </a:r>
          </a:p>
          <a:p>
            <a:r>
              <a:rPr lang="pl-PL" dirty="0"/>
              <a:t>GPT może poprawić format tekstu, usunąć lub dodać </a:t>
            </a:r>
            <a:r>
              <a:rPr lang="pl-PL" dirty="0" err="1"/>
              <a:t>tagi</a:t>
            </a:r>
            <a:endParaRPr lang="pl-PL" dirty="0"/>
          </a:p>
          <a:p>
            <a:r>
              <a:rPr lang="pl-PL" dirty="0"/>
              <a:t>…ale trzeba sprawdzić, czy to nadal ten sam oryginał </a:t>
            </a:r>
            <a:r>
              <a:rPr lang="pl-PL" dirty="0">
                <a:sym typeface="Wingdings" panose="05000000000000000000" pitchFamily="2" charset="2"/>
              </a:rPr>
              <a:t></a:t>
            </a:r>
            <a:endParaRPr lang="pl-PL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E606E7-3D04-80E3-4B75-E874C7BA7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© Marta Bartnicka 2023</a:t>
            </a:r>
            <a:endParaRPr lang="pl-PL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94ED8D-7F06-E3E4-A738-599B06B30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64977-ACFA-451F-8F12-FE48706713FB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381451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4FC74-2D73-48A7-D8D6-4C49FB25B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Praca nad tłumaczeniem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5A9481-752D-AECB-26F8-1C88A135FB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GPT może poprawić literówki, terminologię, dodać wielkie litery</a:t>
            </a:r>
          </a:p>
          <a:p>
            <a:r>
              <a:rPr lang="pl-PL" dirty="0"/>
              <a:t>GPT może sprawdzić zgodność z wytycznymi co do stylu</a:t>
            </a:r>
          </a:p>
          <a:p>
            <a:r>
              <a:rPr lang="pl-PL" dirty="0"/>
              <a:t>GPT może sprawdzić zgodność z oryginałem</a:t>
            </a:r>
          </a:p>
          <a:p>
            <a:r>
              <a:rPr lang="pl-PL" dirty="0"/>
              <a:t>GPT może przeredagować (np. strona czynna, forma neutralna)</a:t>
            </a:r>
          </a:p>
          <a:p>
            <a:r>
              <a:rPr lang="pl-PL" dirty="0"/>
              <a:t>…ale trzeba sprawdzić, czy to wyszło tak jak chcemy </a:t>
            </a:r>
            <a:r>
              <a:rPr lang="pl-PL" dirty="0">
                <a:sym typeface="Wingdings" panose="05000000000000000000" pitchFamily="2" charset="2"/>
              </a:rPr>
              <a:t></a:t>
            </a:r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B188C6-9472-17CF-5F54-FBF7F2534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© Marta Bartnicka 2023</a:t>
            </a:r>
            <a:endParaRPr lang="pl-PL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465696-BCC0-EB4C-F700-CC99363D3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64977-ACFA-451F-8F12-FE48706713FB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11578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1097D-BB23-0FEF-B950-9355D8915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Dokumenty dobrze rokujące z GPT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99741C-A3CF-759D-B31C-9585F87851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Pracujemy z popularnymi językami</a:t>
            </a:r>
          </a:p>
          <a:p>
            <a:r>
              <a:rPr lang="pl-PL" dirty="0"/>
              <a:t>Teksty nie zawierają specjalistycznej terminologii ani wiedzy</a:t>
            </a:r>
          </a:p>
          <a:p>
            <a:r>
              <a:rPr lang="pl-PL" dirty="0"/>
              <a:t>Kontekst jest szeroko dostępny w Internecie</a:t>
            </a:r>
          </a:p>
          <a:p>
            <a:r>
              <a:rPr lang="pl-PL" dirty="0"/>
              <a:t>Własność intelektualna / dane osobowe nie występują lub są ukryte</a:t>
            </a:r>
          </a:p>
          <a:p>
            <a:r>
              <a:rPr lang="pl-PL" dirty="0"/>
              <a:t>Ryzyko zostawienia błędów jest niskie albo sprawdzamy dokładnie</a:t>
            </a:r>
          </a:p>
          <a:p>
            <a:r>
              <a:rPr lang="pl-PL" dirty="0">
                <a:hlinkClick r:id="rId2"/>
              </a:rPr>
              <a:t>https://artificialintelligenceact.eu/developments/</a:t>
            </a:r>
            <a:r>
              <a:rPr lang="pl-PL" dirty="0"/>
              <a:t> 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123431-8EF8-B0AC-2B2C-C30029773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© Marta Bartnicka 2023</a:t>
            </a:r>
            <a:endParaRPr lang="pl-PL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546482-100D-2694-E189-1A49F85F6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64977-ACFA-451F-8F12-FE48706713FB}" type="slidenum">
              <a:rPr lang="pl-PL" smtClean="0"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18556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03DD1-1424-1EED-86E9-04701C003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Na koniec: CAT-y a AI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9C1ED-42DE-080A-CEF6-57A9AD7247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CAT-y wysyłają treści do MT i GPT segment po segmencie (</a:t>
            </a:r>
            <a:r>
              <a:rPr lang="pl-PL" dirty="0" err="1"/>
              <a:t>Trados</a:t>
            </a:r>
            <a:r>
              <a:rPr lang="pl-PL" dirty="0"/>
              <a:t>)</a:t>
            </a:r>
          </a:p>
          <a:p>
            <a:r>
              <a:rPr lang="pl-PL" dirty="0"/>
              <a:t>Pojawiają się funkcje podpięcia AI do wstępnej oceny MT (</a:t>
            </a:r>
            <a:r>
              <a:rPr lang="pl-PL" dirty="0" err="1"/>
              <a:t>memoQ</a:t>
            </a:r>
            <a:r>
              <a:rPr lang="pl-PL" dirty="0"/>
              <a:t>)</a:t>
            </a:r>
          </a:p>
          <a:p>
            <a:r>
              <a:rPr lang="pl-PL" dirty="0"/>
              <a:t>Jak będzie z pracą na dokumentach…?</a:t>
            </a:r>
          </a:p>
          <a:p>
            <a:r>
              <a:rPr lang="pl-PL" dirty="0">
                <a:hlinkClick r:id="rId2"/>
              </a:rPr>
              <a:t>https://localize.pl/szkolenie-a-i-w-tlumaczeniach-przykladzie-chatgpt/</a:t>
            </a:r>
            <a:r>
              <a:rPr lang="pl-PL" dirty="0"/>
              <a:t> </a:t>
            </a:r>
          </a:p>
          <a:p>
            <a:endParaRPr lang="pl-PL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7B6460-8557-6E32-E616-C0B213545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© Marta Bartnicka 2023</a:t>
            </a:r>
            <a:endParaRPr lang="pl-PL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1EA1E2-91DF-DE5D-B67B-7133D7207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64977-ACFA-451F-8F12-FE48706713FB}" type="slidenum">
              <a:rPr lang="pl-PL" smtClean="0"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959052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8D8AC3-BA23-04BA-26E1-8B3D9837E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Dziękuję bardzo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DC4EB0-36DB-55F2-2802-4AEC53EF5D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pl-PL" sz="3600" dirty="0">
                <a:solidFill>
                  <a:schemeClr val="tx1"/>
                </a:solidFill>
                <a:latin typeface="Test Irki" panose="02000503000000000000" pitchFamily="2" charset="0"/>
              </a:rPr>
              <a:t>Marta Bartnicka</a:t>
            </a:r>
          </a:p>
          <a:p>
            <a:pPr algn="ctr"/>
            <a:r>
              <a:rPr lang="pl-PL" dirty="0">
                <a:hlinkClick r:id="rId2"/>
              </a:rPr>
              <a:t>localization.pl</a:t>
            </a:r>
            <a:endParaRPr lang="pl-PL" dirty="0"/>
          </a:p>
          <a:p>
            <a:pPr algn="ctr"/>
            <a:r>
              <a:rPr lang="pl-PL" dirty="0">
                <a:hlinkClick r:id="rId3"/>
              </a:rPr>
              <a:t>machinetranslation.pl</a:t>
            </a:r>
            <a:endParaRPr lang="pl-PL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04327D-85AE-E7D5-A6B2-52111E6AC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© Marta Bartnicka 2023</a:t>
            </a:r>
            <a:endParaRPr lang="pl-PL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93FC28-F671-F7ED-712E-AF465E911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64977-ACFA-451F-8F12-FE48706713FB}" type="slidenum">
              <a:rPr lang="pl-PL" smtClean="0"/>
              <a:t>16</a:t>
            </a:fld>
            <a:endParaRPr lang="pl-PL"/>
          </a:p>
        </p:txBody>
      </p:sp>
      <p:pic>
        <p:nvPicPr>
          <p:cNvPr id="6" name="Obraz 6">
            <a:extLst>
              <a:ext uri="{FF2B5EF4-FFF2-40B4-BE49-F238E27FC236}">
                <a16:creationId xmlns:a16="http://schemas.microsoft.com/office/drawing/2014/main" id="{DCDE3E4F-7CAC-DBF7-5B42-9A09A8C64D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05025" cy="1770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8667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A974B-70FC-087D-FEC2-BB31A013A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i="1" dirty="0"/>
              <a:t>Zapowiedź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1A9E3B-1893-AB3A-C21B-1D22E2188B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i="1" dirty="0"/>
              <a:t>Wykorzystania technologii tłumaczeń maszynowych i sztucznej inteligencji w tłumaczeniach profesjonalnych – na czym stoimy w sześć lat po wejściu na nasz rynek NMT i rok po premierze </a:t>
            </a:r>
            <a:r>
              <a:rPr lang="pl-PL" i="1" dirty="0" err="1"/>
              <a:t>ChatGPT</a:t>
            </a:r>
            <a:r>
              <a:rPr lang="pl-PL" i="1" dirty="0"/>
              <a:t>? Które rozwiązania techniczne są powszechnie stosowane przez tłumaczki i tłumaczy, które są emocjonującymi nowinkami, a które okazały się zbędne lub wręcz szkodliwe?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0B35DF-FA8D-7C5E-C978-A1AC2549A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© Marta Bartnicka 2023</a:t>
            </a:r>
            <a:endParaRPr lang="pl-PL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985E01-9319-F6CF-3E29-A72FF262A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64977-ACFA-451F-8F12-FE48706713FB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73707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346F5-B1AB-3B7E-E757-C09912E9B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MT: co działa, a co nie (2017-2023)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9BDB9B-A420-E833-CC27-0342864E23D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Calibri" panose="020F0502020204030204" pitchFamily="34" charset="0"/>
              <a:buChar char="₊"/>
            </a:pPr>
            <a:r>
              <a:rPr lang="pl-PL" dirty="0" err="1"/>
              <a:t>Postedycja</a:t>
            </a:r>
            <a:r>
              <a:rPr lang="pl-PL" dirty="0"/>
              <a:t>: MT jako brudnopis</a:t>
            </a:r>
          </a:p>
          <a:p>
            <a:pPr>
              <a:buFont typeface="Calibri" panose="020F0502020204030204" pitchFamily="34" charset="0"/>
              <a:buChar char="₊"/>
            </a:pPr>
            <a:r>
              <a:rPr lang="pl-PL" dirty="0"/>
              <a:t>MT bez PE przy niskim ryzyku</a:t>
            </a:r>
          </a:p>
          <a:p>
            <a:pPr>
              <a:buFont typeface="Calibri" panose="020F0502020204030204" pitchFamily="34" charset="0"/>
              <a:buChar char="₊"/>
            </a:pPr>
            <a:r>
              <a:rPr lang="pl-PL" dirty="0"/>
              <a:t>Google, </a:t>
            </a:r>
            <a:r>
              <a:rPr lang="pl-PL" dirty="0" err="1"/>
              <a:t>DeepL</a:t>
            </a:r>
            <a:r>
              <a:rPr lang="pl-PL" dirty="0"/>
              <a:t>, </a:t>
            </a:r>
            <a:r>
              <a:rPr lang="pl-PL" dirty="0" err="1"/>
              <a:t>ModernMT</a:t>
            </a:r>
            <a:r>
              <a:rPr lang="pl-PL" dirty="0"/>
              <a:t>…</a:t>
            </a:r>
          </a:p>
          <a:p>
            <a:pPr>
              <a:buFont typeface="Calibri" panose="020F0502020204030204" pitchFamily="34" charset="0"/>
              <a:buChar char="₊"/>
            </a:pPr>
            <a:r>
              <a:rPr lang="pl-PL" dirty="0"/>
              <a:t>Trenowanie: glosariusz, pamięć</a:t>
            </a:r>
          </a:p>
          <a:p>
            <a:pPr>
              <a:buFont typeface="Calibri" panose="020F0502020204030204" pitchFamily="34" charset="0"/>
              <a:buChar char="₊"/>
            </a:pPr>
            <a:r>
              <a:rPr lang="pl-PL" dirty="0"/>
              <a:t>Wybór poziomu ochrony treści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E9AC4A-A050-5BF5-D622-E2816738B4A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Calibri" panose="020F0502020204030204" pitchFamily="34" charset="0"/>
              <a:buChar char="₋"/>
            </a:pPr>
            <a:r>
              <a:rPr lang="pl-PL" dirty="0" err="1"/>
              <a:t>Postedycja</a:t>
            </a:r>
            <a:r>
              <a:rPr lang="pl-PL" dirty="0"/>
              <a:t> coraz lżejsza i tańsza</a:t>
            </a:r>
          </a:p>
          <a:p>
            <a:pPr>
              <a:buFont typeface="Calibri" panose="020F0502020204030204" pitchFamily="34" charset="0"/>
              <a:buChar char="₋"/>
            </a:pPr>
            <a:r>
              <a:rPr lang="pl-PL" dirty="0"/>
              <a:t>MT bez PE bez oceny ryzyka</a:t>
            </a:r>
          </a:p>
          <a:p>
            <a:pPr>
              <a:buFont typeface="Calibri" panose="020F0502020204030204" pitchFamily="34" charset="0"/>
              <a:buChar char="₋"/>
            </a:pPr>
            <a:r>
              <a:rPr lang="pl-PL" dirty="0"/>
              <a:t>Zawsze </a:t>
            </a:r>
            <a:r>
              <a:rPr lang="pl-PL" dirty="0" err="1"/>
              <a:t>DeepL</a:t>
            </a:r>
            <a:r>
              <a:rPr lang="pl-PL" dirty="0"/>
              <a:t> albo Google</a:t>
            </a:r>
          </a:p>
          <a:p>
            <a:pPr>
              <a:buFont typeface="Calibri" panose="020F0502020204030204" pitchFamily="34" charset="0"/>
              <a:buChar char="₋"/>
            </a:pPr>
            <a:r>
              <a:rPr lang="pl-PL" dirty="0"/>
              <a:t>MT na silniczku od </a:t>
            </a:r>
            <a:r>
              <a:rPr lang="pl-PL" dirty="0" err="1"/>
              <a:t>blendera</a:t>
            </a:r>
            <a:endParaRPr lang="pl-PL" dirty="0"/>
          </a:p>
          <a:p>
            <a:pPr>
              <a:buFont typeface="Calibri" panose="020F0502020204030204" pitchFamily="34" charset="0"/>
              <a:buChar char="₋"/>
            </a:pPr>
            <a:r>
              <a:rPr lang="pl-PL" dirty="0"/>
              <a:t>Google z przeglądarki albo 0 MT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453E75-4F78-1D08-956D-C70845182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© Marta Bartnicka 2023</a:t>
            </a:r>
            <a:endParaRPr lang="pl-PL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6DE1E5-F611-56E8-B179-761070FA2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64977-ACFA-451F-8F12-FE48706713FB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65838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DBC1F-4859-37CB-E5D9-4C4F1E4A0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err="1"/>
              <a:t>Postedycja</a:t>
            </a:r>
            <a:endParaRPr lang="pl-P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6A6BCC-33D3-69CD-187D-88E6A84F42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Jakie mamy niezbędne etapy tłumaczenia / </a:t>
            </a:r>
            <a:r>
              <a:rPr lang="pl-PL" dirty="0" err="1"/>
              <a:t>postedycji</a:t>
            </a:r>
            <a:r>
              <a:rPr lang="pl-PL" dirty="0"/>
              <a:t>?</a:t>
            </a:r>
          </a:p>
          <a:p>
            <a:r>
              <a:rPr lang="pl-PL" dirty="0"/>
              <a:t>Jak głęboko ma sięgać lokalizacja?</a:t>
            </a:r>
          </a:p>
          <a:p>
            <a:r>
              <a:rPr lang="pl-PL" dirty="0"/>
              <a:t>Jak wiele trzeba zrobić ponad poziomem segmentu?</a:t>
            </a:r>
          </a:p>
          <a:p>
            <a:r>
              <a:rPr lang="pl-PL" dirty="0"/>
              <a:t>Jak bardzo przeszkadza „</a:t>
            </a:r>
            <a:r>
              <a:rPr lang="pl-PL" dirty="0" err="1"/>
              <a:t>posteditese</a:t>
            </a:r>
            <a:r>
              <a:rPr lang="pl-PL" dirty="0"/>
              <a:t>” w danym zastosowaniu?</a:t>
            </a:r>
          </a:p>
          <a:p>
            <a:r>
              <a:rPr lang="pl-PL" dirty="0"/>
              <a:t>„Tłumacz udaje, że sprawdza, a klient udaje, że płaci” </a:t>
            </a:r>
            <a:r>
              <a:rPr lang="pl-PL" dirty="0">
                <a:sym typeface="Wingdings" panose="05000000000000000000" pitchFamily="2" charset="2"/>
              </a:rPr>
              <a:t></a:t>
            </a: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1BD162-77BD-00CD-8D03-73CA0109D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© Marta Bartnicka 2023</a:t>
            </a:r>
            <a:endParaRPr lang="pl-PL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9121E3-3E32-560C-897B-80074DC60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64977-ACFA-451F-8F12-FE48706713FB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45007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3C9C29-B501-10E6-095F-960B2B52A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Bez </a:t>
            </a:r>
            <a:r>
              <a:rPr lang="pl-PL" dirty="0" err="1"/>
              <a:t>postedycji</a:t>
            </a:r>
            <a:endParaRPr lang="pl-P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AC12A7-1385-9FDE-E8A3-AD24C88F01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Scenariusz: niskie ryzyko błędów + brak czasu/środków na </a:t>
            </a:r>
            <a:r>
              <a:rPr lang="pl-PL" dirty="0" err="1"/>
              <a:t>postedycję</a:t>
            </a:r>
            <a:endParaRPr lang="pl-PL" dirty="0"/>
          </a:p>
          <a:p>
            <a:r>
              <a:rPr lang="pl-PL" dirty="0"/>
              <a:t>Ocena ryzyka musi uwzględnić 1) przeznaczenie tekstu 2) jakość MT</a:t>
            </a:r>
          </a:p>
          <a:p>
            <a:r>
              <a:rPr lang="pl-PL" dirty="0"/>
              <a:t>Wyrywkowa weryfikacja przez właściwych odbiorców</a:t>
            </a:r>
          </a:p>
          <a:p>
            <a:r>
              <a:rPr lang="pl-PL" dirty="0"/>
              <a:t>Narzędzia wspomagające: </a:t>
            </a:r>
            <a:r>
              <a:rPr lang="pl-PL" dirty="0" err="1"/>
              <a:t>ModelFront</a:t>
            </a:r>
            <a:r>
              <a:rPr lang="pl-PL" dirty="0"/>
              <a:t>, TAUS, </a:t>
            </a:r>
            <a:r>
              <a:rPr lang="pl-PL" dirty="0" err="1"/>
              <a:t>ChatGPT</a:t>
            </a:r>
            <a:r>
              <a:rPr lang="pl-PL" dirty="0"/>
              <a:t> i inne AI</a:t>
            </a:r>
          </a:p>
          <a:p>
            <a:r>
              <a:rPr lang="pl-PL" i="1" dirty="0"/>
              <a:t>Moim zdaniem</a:t>
            </a:r>
            <a:r>
              <a:rPr lang="pl-PL" dirty="0"/>
              <a:t> lepsze wyjście niż scenariusz „udajemy…”</a:t>
            </a:r>
          </a:p>
          <a:p>
            <a:r>
              <a:rPr lang="pl-PL" i="1" dirty="0"/>
              <a:t>Marzy mi się </a:t>
            </a:r>
            <a:r>
              <a:rPr lang="pl-PL" dirty="0"/>
              <a:t>oznaczanie tłumaczeń bez pełnej PE (ISO 18587)</a:t>
            </a:r>
            <a:endParaRPr lang="pl-PL" i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CD31BF-4918-3DB3-7C73-D26C8F184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© Marta Bartnicka 2023</a:t>
            </a:r>
            <a:endParaRPr lang="pl-PL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BB91C8-6E16-DE0B-3281-9E97926D5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64977-ACFA-451F-8F12-FE48706713FB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09264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F7806-5957-0021-80A4-3DBEB9299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Wybór MT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B9CA9C-D744-A427-5F6D-7FFF1BC61F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Google </a:t>
            </a:r>
            <a:r>
              <a:rPr lang="pl-PL" dirty="0" err="1"/>
              <a:t>Translate</a:t>
            </a:r>
            <a:r>
              <a:rPr lang="pl-PL" dirty="0"/>
              <a:t>, Microsoft Bing</a:t>
            </a:r>
          </a:p>
          <a:p>
            <a:r>
              <a:rPr lang="pl-PL" dirty="0" err="1"/>
              <a:t>DeepL</a:t>
            </a:r>
            <a:r>
              <a:rPr lang="pl-PL" dirty="0"/>
              <a:t> Pro, </a:t>
            </a:r>
            <a:r>
              <a:rPr lang="pl-PL" dirty="0" err="1"/>
              <a:t>ModernMT</a:t>
            </a:r>
            <a:endParaRPr lang="pl-PL" dirty="0"/>
          </a:p>
          <a:p>
            <a:r>
              <a:rPr lang="pl-PL" dirty="0" err="1"/>
              <a:t>eTranslation</a:t>
            </a:r>
            <a:endParaRPr lang="pl-PL" dirty="0"/>
          </a:p>
          <a:p>
            <a:r>
              <a:rPr lang="pl-PL" dirty="0"/>
              <a:t>AWS (Amazon), RWS (</a:t>
            </a:r>
            <a:r>
              <a:rPr lang="pl-PL" dirty="0" err="1"/>
              <a:t>Trados</a:t>
            </a:r>
            <a:r>
              <a:rPr lang="pl-PL" dirty="0"/>
              <a:t>)</a:t>
            </a:r>
          </a:p>
          <a:p>
            <a:r>
              <a:rPr lang="pl-PL" dirty="0" err="1"/>
              <a:t>Yandex</a:t>
            </a:r>
            <a:r>
              <a:rPr lang="pl-PL" dirty="0"/>
              <a:t>, Baidu</a:t>
            </a:r>
          </a:p>
          <a:p>
            <a:r>
              <a:rPr lang="pl-PL" dirty="0" err="1"/>
              <a:t>Tilde</a:t>
            </a:r>
            <a:r>
              <a:rPr lang="pl-PL" dirty="0"/>
              <a:t>, …</a:t>
            </a:r>
          </a:p>
          <a:p>
            <a:endParaRPr lang="pl-PL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8F34AA-2AD6-14BA-9037-806E3A071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© Marta Bartnicka 2023</a:t>
            </a:r>
            <a:endParaRPr lang="pl-PL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EC80F0-2576-2439-8845-0F6F44771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64977-ACFA-451F-8F12-FE48706713FB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638958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4ECD04-D0D4-5C81-097E-A2B1EE68E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Lepsze MT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3DB15A-5C8C-0535-D81D-EFACBA1BA0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/>
              <a:t>DeepL</a:t>
            </a:r>
            <a:r>
              <a:rPr lang="pl-PL" dirty="0"/>
              <a:t> – glosariusz, tłumaczenie całych dokumentów, wybór stylu</a:t>
            </a:r>
          </a:p>
          <a:p>
            <a:r>
              <a:rPr lang="pl-PL" dirty="0"/>
              <a:t>Google – glosariusz, pamięci (nieprosta konfiguracja)</a:t>
            </a:r>
          </a:p>
          <a:p>
            <a:r>
              <a:rPr lang="pl-PL" dirty="0" err="1"/>
              <a:t>ModernMT</a:t>
            </a:r>
            <a:r>
              <a:rPr lang="pl-PL" dirty="0"/>
              <a:t> – pamięci, poprawki z </a:t>
            </a:r>
            <a:r>
              <a:rPr lang="pl-PL" dirty="0" err="1"/>
              <a:t>postedycji</a:t>
            </a:r>
            <a:endParaRPr lang="pl-PL" dirty="0"/>
          </a:p>
          <a:p>
            <a:r>
              <a:rPr lang="pl-PL" dirty="0" err="1"/>
              <a:t>eTranslation</a:t>
            </a:r>
            <a:r>
              <a:rPr lang="pl-PL" dirty="0"/>
              <a:t> – tłumaczenie całych dokumentów, wybór stylu</a:t>
            </a:r>
          </a:p>
          <a:p>
            <a:r>
              <a:rPr lang="pl-PL" dirty="0" err="1"/>
              <a:t>Tilde</a:t>
            </a:r>
            <a:r>
              <a:rPr lang="pl-PL" dirty="0"/>
              <a:t> – MT dotrenowane na pamięciach biura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2FBB44-FE6C-DF90-F4E3-FD6FD6971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© Marta Bartnicka 2023</a:t>
            </a:r>
            <a:endParaRPr lang="pl-PL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1CEC3B-09B1-504C-6653-553613329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64977-ACFA-451F-8F12-FE48706713FB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159158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8EC85-9537-78E0-7F4D-3533C608A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Własność intelektualna i dane osobowe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55EFDB-9AE1-2224-8A6E-38DAF1C194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Charakter tłumaczonego materiału (czy zawiera IP lub SPI)</a:t>
            </a:r>
          </a:p>
          <a:p>
            <a:r>
              <a:rPr lang="pl-PL" dirty="0"/>
              <a:t>Warunki używania danego MT (co jest gromadzone i w jakim celu)</a:t>
            </a:r>
          </a:p>
          <a:p>
            <a:r>
              <a:rPr lang="pl-PL" dirty="0"/>
              <a:t>Ograniczenia, preferencje i obawy klienta</a:t>
            </a:r>
          </a:p>
          <a:p>
            <a:r>
              <a:rPr lang="pl-PL" dirty="0"/>
              <a:t>Świadomość i decyzje biura tłumaczeń</a:t>
            </a:r>
          </a:p>
          <a:p>
            <a:r>
              <a:rPr lang="pl-PL" dirty="0"/>
              <a:t>Ograniczone możliwości weryfikacji działania tłumaczy</a:t>
            </a:r>
          </a:p>
          <a:p>
            <a:r>
              <a:rPr lang="pl-PL" dirty="0">
                <a:hlinkClick r:id="rId2"/>
              </a:rPr>
              <a:t>https://machinetranslation.pl/</a:t>
            </a:r>
            <a:r>
              <a:rPr lang="pl-PL" dirty="0"/>
              <a:t>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8DF6C9-63FF-E363-151B-0E895EC4C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© Marta Bartnicka 2023</a:t>
            </a:r>
            <a:endParaRPr lang="pl-PL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80FF02-0F7D-2E97-29F2-43913FE99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64977-ACFA-451F-8F12-FE48706713FB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421641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346F5-B1AB-3B7E-E757-C09912E9B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AI: co działa, a co nie (2022-2023)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9BDB9B-A420-E833-CC27-0342864E23D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Calibri" panose="020F0502020204030204" pitchFamily="34" charset="0"/>
              <a:buChar char="₊"/>
            </a:pPr>
            <a:r>
              <a:rPr lang="pl-PL" dirty="0"/>
              <a:t>Generowanie tekstu</a:t>
            </a:r>
          </a:p>
          <a:p>
            <a:pPr>
              <a:buFont typeface="Calibri" panose="020F0502020204030204" pitchFamily="34" charset="0"/>
              <a:buChar char="₊"/>
            </a:pPr>
            <a:r>
              <a:rPr lang="pl-PL" dirty="0"/>
              <a:t>Praca na całym dokumencie</a:t>
            </a:r>
          </a:p>
          <a:p>
            <a:pPr>
              <a:buFont typeface="Calibri" panose="020F0502020204030204" pitchFamily="34" charset="0"/>
              <a:buChar char="₊"/>
            </a:pPr>
            <a:r>
              <a:rPr lang="pl-PL" dirty="0"/>
              <a:t>Poprawianie oryginału</a:t>
            </a:r>
          </a:p>
          <a:p>
            <a:pPr>
              <a:buFont typeface="Calibri" panose="020F0502020204030204" pitchFamily="34" charset="0"/>
              <a:buChar char="₊"/>
            </a:pPr>
            <a:r>
              <a:rPr lang="pl-PL" dirty="0"/>
              <a:t>Korekta, redakcja, weryfikacja</a:t>
            </a:r>
          </a:p>
          <a:p>
            <a:pPr>
              <a:buFont typeface="Calibri" panose="020F0502020204030204" pitchFamily="34" charset="0"/>
              <a:buChar char="₊"/>
            </a:pPr>
            <a:r>
              <a:rPr lang="pl-PL" dirty="0"/>
              <a:t>Swoboda pracy z marketingiem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E9AC4A-A050-5BF5-D622-E2816738B4A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Calibri" panose="020F0502020204030204" pitchFamily="34" charset="0"/>
              <a:buChar char="₋"/>
            </a:pPr>
            <a:r>
              <a:rPr lang="pl-PL" dirty="0"/>
              <a:t>Tłumaczenie lepsze niż MT</a:t>
            </a:r>
          </a:p>
          <a:p>
            <a:pPr>
              <a:buFont typeface="Calibri" panose="020F0502020204030204" pitchFamily="34" charset="0"/>
              <a:buChar char="₋"/>
            </a:pPr>
            <a:r>
              <a:rPr lang="pl-PL" dirty="0"/>
              <a:t>GPT jako wtyczka do CAT-a</a:t>
            </a:r>
          </a:p>
          <a:p>
            <a:pPr>
              <a:buFont typeface="Calibri" panose="020F0502020204030204" pitchFamily="34" charset="0"/>
              <a:buChar char="₋"/>
            </a:pPr>
            <a:r>
              <a:rPr lang="pl-PL" dirty="0"/>
              <a:t>Pełna poprawność merytoryczna</a:t>
            </a:r>
          </a:p>
          <a:p>
            <a:pPr>
              <a:buFont typeface="Calibri" panose="020F0502020204030204" pitchFamily="34" charset="0"/>
              <a:buChar char="₋"/>
            </a:pPr>
            <a:r>
              <a:rPr lang="pl-PL" dirty="0"/>
              <a:t>Pełna zgodność z oryginałem</a:t>
            </a:r>
          </a:p>
          <a:p>
            <a:pPr>
              <a:buFont typeface="Calibri" panose="020F0502020204030204" pitchFamily="34" charset="0"/>
              <a:buChar char="₋"/>
            </a:pPr>
            <a:r>
              <a:rPr lang="pl-PL" dirty="0"/>
              <a:t>Swoboda pracy z IP lub SPI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453E75-4F78-1D08-956D-C70845182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© Marta Bartnicka 2023</a:t>
            </a:r>
            <a:endParaRPr lang="pl-PL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6DE1E5-F611-56E8-B179-761070FA2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64977-ACFA-451F-8F12-FE48706713FB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16264627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776</Words>
  <Application>Microsoft Office PowerPoint</Application>
  <PresentationFormat>Widescreen</PresentationFormat>
  <Paragraphs>134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Test Irki</vt:lpstr>
      <vt:lpstr>Motyw pakietu Office</vt:lpstr>
      <vt:lpstr>Tłumaczenia maszynowe  i sztuczna inteligencja</vt:lpstr>
      <vt:lpstr>Zapowiedź</vt:lpstr>
      <vt:lpstr>MT: co działa, a co nie (2017-2023)</vt:lpstr>
      <vt:lpstr>Postedycja</vt:lpstr>
      <vt:lpstr>Bez postedycji</vt:lpstr>
      <vt:lpstr>Wybór MT</vt:lpstr>
      <vt:lpstr>Lepsze MT</vt:lpstr>
      <vt:lpstr>Własność intelektualna i dane osobowe</vt:lpstr>
      <vt:lpstr>AI: co działa, a co nie (2022-2023)</vt:lpstr>
      <vt:lpstr>GPT vs. NMT</vt:lpstr>
      <vt:lpstr>Praca na całym dokumencie</vt:lpstr>
      <vt:lpstr>Praca nad oryginałem</vt:lpstr>
      <vt:lpstr>Praca nad tłumaczeniem</vt:lpstr>
      <vt:lpstr>Dokumenty dobrze rokujące z GPT</vt:lpstr>
      <vt:lpstr>Na koniec: CAT-y a AI</vt:lpstr>
      <vt:lpstr>Dziękuję bardzo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Tłumaczenia maszynowe  i sztuczna inteligencja</dc:title>
  <dc:creator>Dorota</dc:creator>
  <cp:lastModifiedBy>Dorota</cp:lastModifiedBy>
  <cp:revision>13</cp:revision>
  <dcterms:created xsi:type="dcterms:W3CDTF">2023-10-01T18:38:17Z</dcterms:created>
  <dcterms:modified xsi:type="dcterms:W3CDTF">2023-10-19T21:34:32Z</dcterms:modified>
</cp:coreProperties>
</file>