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81" r:id="rId3"/>
    <p:sldId id="271" r:id="rId4"/>
    <p:sldId id="280" r:id="rId5"/>
    <p:sldId id="292" r:id="rId6"/>
    <p:sldId id="257" r:id="rId7"/>
    <p:sldId id="293" r:id="rId8"/>
    <p:sldId id="282" r:id="rId9"/>
    <p:sldId id="275" r:id="rId10"/>
    <p:sldId id="288" r:id="rId11"/>
    <p:sldId id="295" r:id="rId12"/>
    <p:sldId id="289" r:id="rId13"/>
    <p:sldId id="294" r:id="rId14"/>
    <p:sldId id="287" r:id="rId15"/>
    <p:sldId id="286" r:id="rId16"/>
    <p:sldId id="296" r:id="rId17"/>
    <p:sldId id="290" r:id="rId18"/>
    <p:sldId id="291" r:id="rId19"/>
    <p:sldId id="268" r:id="rId20"/>
    <p:sldId id="278" r:id="rId21"/>
    <p:sldId id="269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15.10.2023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 spd="med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85720" y="332656"/>
            <a:ext cx="8572560" cy="3667847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Standardowe formuły jako stały element umów w językach niemieckim i polskim w tłumaczeniu</a:t>
            </a:r>
            <a:br>
              <a:rPr lang="pl-PL" dirty="0" smtClean="0"/>
            </a:br>
            <a:r>
              <a:rPr lang="pl-PL" sz="2700" dirty="0" smtClean="0"/>
              <a:t> (w świetle zasad języka prawa jako języka fachowego)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4429132"/>
            <a:ext cx="7772400" cy="714380"/>
          </a:xfrm>
        </p:spPr>
        <p:txBody>
          <a:bodyPr>
            <a:normAutofit fontScale="92500" lnSpcReduction="10000"/>
          </a:bodyPr>
          <a:lstStyle/>
          <a:p>
            <a:r>
              <a:rPr lang="pl-PL" sz="2600" b="1" dirty="0" smtClean="0"/>
              <a:t>dr Małgorzata </a:t>
            </a:r>
            <a:r>
              <a:rPr lang="pl-PL" sz="2600" b="1" dirty="0" err="1" smtClean="0"/>
              <a:t>Osiewicz-Maternowska</a:t>
            </a:r>
            <a:endParaRPr lang="pl-PL" sz="2600" b="1" dirty="0" smtClean="0"/>
          </a:p>
          <a:p>
            <a:r>
              <a:rPr lang="pl-PL" sz="1800" dirty="0" err="1" smtClean="0"/>
              <a:t>malgorzata.osiewicz-maternowska@usz.edu.pl</a:t>
            </a:r>
            <a:endParaRPr lang="pl-PL" sz="1800" dirty="0"/>
          </a:p>
        </p:txBody>
      </p:sp>
      <p:pic>
        <p:nvPicPr>
          <p:cNvPr id="1027" name="Picture 3" descr="C:\Users\mosie\Desktop\logo-us-60x601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429264"/>
            <a:ext cx="571500" cy="571500"/>
          </a:xfrm>
          <a:prstGeom prst="rect">
            <a:avLst/>
          </a:prstGeom>
          <a:noFill/>
        </p:spPr>
      </p:pic>
      <p:pic>
        <p:nvPicPr>
          <p:cNvPr id="1028" name="Picture 4" descr="C:\Users\mosie\Desktop\JEZ-7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5500702"/>
            <a:ext cx="2201863" cy="533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tytuł</a:t>
            </a:r>
          </a:p>
          <a:p>
            <a:r>
              <a:rPr lang="pl-PL" dirty="0" smtClean="0"/>
              <a:t>preambuła (komparycja)</a:t>
            </a:r>
          </a:p>
          <a:p>
            <a:r>
              <a:rPr lang="pl-PL" dirty="0" smtClean="0"/>
              <a:t>część deklaratywna </a:t>
            </a:r>
          </a:p>
          <a:p>
            <a:r>
              <a:rPr lang="pl-PL" dirty="0" smtClean="0"/>
              <a:t>tekst zasadniczy/treść umowy, a w nim:</a:t>
            </a:r>
          </a:p>
          <a:p>
            <a:pPr lvl="1">
              <a:buFont typeface="Arial" charset="0"/>
              <a:buChar char="•"/>
            </a:pPr>
            <a:r>
              <a:rPr lang="pl-PL" dirty="0" smtClean="0"/>
              <a:t>definicje</a:t>
            </a:r>
          </a:p>
          <a:p>
            <a:pPr lvl="1">
              <a:buFont typeface="Arial" charset="0"/>
              <a:buChar char="•"/>
            </a:pPr>
            <a:r>
              <a:rPr lang="pl-PL" dirty="0" smtClean="0"/>
              <a:t>oświadczenia stron</a:t>
            </a:r>
          </a:p>
          <a:p>
            <a:pPr lvl="1">
              <a:buFont typeface="Arial" charset="0"/>
              <a:buChar char="•"/>
            </a:pPr>
            <a:r>
              <a:rPr lang="pl-PL" dirty="0" smtClean="0"/>
              <a:t>zobowiązania stron</a:t>
            </a:r>
          </a:p>
          <a:p>
            <a:pPr lvl="1">
              <a:buFont typeface="Arial" charset="0"/>
              <a:buChar char="•"/>
            </a:pPr>
            <a:r>
              <a:rPr lang="pl-PL" dirty="0" smtClean="0"/>
              <a:t>standardowe klauzule umowne</a:t>
            </a:r>
          </a:p>
          <a:p>
            <a:r>
              <a:rPr lang="pl-PL" dirty="0" smtClean="0"/>
              <a:t>elementy finalne </a:t>
            </a:r>
          </a:p>
          <a:p>
            <a:r>
              <a:rPr lang="pl-PL" dirty="0" smtClean="0"/>
              <a:t>(załączniki)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Ogólna struktura umowy </a:t>
            </a:r>
            <a:br>
              <a:rPr lang="pl-PL" dirty="0" smtClean="0"/>
            </a:br>
            <a:r>
              <a:rPr lang="pl-PL" sz="2400" b="0" dirty="0" smtClean="0"/>
              <a:t>(por. </a:t>
            </a:r>
            <a:r>
              <a:rPr lang="pl-PL" sz="2400" b="0" dirty="0" err="1" smtClean="0"/>
              <a:t>Jopek-Bosiacka</a:t>
            </a:r>
            <a:r>
              <a:rPr lang="pl-PL" sz="2400" b="0" dirty="0" smtClean="0"/>
              <a:t> 2006: 91)</a:t>
            </a:r>
            <a:endParaRPr lang="pl-PL" sz="2400" b="0" dirty="0"/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err="1" smtClean="0"/>
              <a:t>dienen</a:t>
            </a:r>
            <a:r>
              <a:rPr lang="pl-PL" dirty="0" smtClean="0"/>
              <a:t> </a:t>
            </a:r>
            <a:r>
              <a:rPr lang="pl-PL" dirty="0" err="1" smtClean="0"/>
              <a:t>zur</a:t>
            </a:r>
            <a:r>
              <a:rPr lang="pl-PL" dirty="0" smtClean="0"/>
              <a:t> </a:t>
            </a:r>
            <a:r>
              <a:rPr lang="pl-PL" dirty="0" err="1" smtClean="0"/>
              <a:t>Vereinfachung</a:t>
            </a:r>
            <a:r>
              <a:rPr lang="pl-PL" dirty="0" smtClean="0"/>
              <a:t> </a:t>
            </a:r>
            <a:r>
              <a:rPr lang="pl-PL" dirty="0" err="1" smtClean="0"/>
              <a:t>interner</a:t>
            </a:r>
            <a:r>
              <a:rPr lang="pl-PL" dirty="0" smtClean="0"/>
              <a:t> </a:t>
            </a:r>
            <a:r>
              <a:rPr lang="pl-PL" dirty="0" err="1" smtClean="0"/>
              <a:t>Informationen</a:t>
            </a:r>
            <a:r>
              <a:rPr lang="pl-PL" dirty="0" smtClean="0"/>
              <a:t> </a:t>
            </a:r>
            <a:r>
              <a:rPr lang="pl-PL" dirty="0" err="1" smtClean="0"/>
              <a:t>durch</a:t>
            </a:r>
            <a:r>
              <a:rPr lang="pl-PL" dirty="0" smtClean="0"/>
              <a:t> </a:t>
            </a:r>
            <a:r>
              <a:rPr lang="pl-PL" dirty="0" err="1" smtClean="0"/>
              <a:t>Rückgriff</a:t>
            </a:r>
            <a:r>
              <a:rPr lang="pl-PL" dirty="0" smtClean="0"/>
              <a:t> </a:t>
            </a:r>
            <a:r>
              <a:rPr lang="pl-PL" dirty="0" err="1" smtClean="0"/>
              <a:t>auf</a:t>
            </a:r>
            <a:r>
              <a:rPr lang="pl-PL" dirty="0" smtClean="0"/>
              <a:t> </a:t>
            </a:r>
            <a:r>
              <a:rPr lang="pl-PL" dirty="0" err="1" smtClean="0"/>
              <a:t>bereits</a:t>
            </a:r>
            <a:r>
              <a:rPr lang="pl-PL" dirty="0" smtClean="0"/>
              <a:t> </a:t>
            </a:r>
            <a:r>
              <a:rPr lang="pl-PL" dirty="0" err="1" smtClean="0"/>
              <a:t>vorliegende</a:t>
            </a:r>
            <a:r>
              <a:rPr lang="pl-PL" dirty="0" smtClean="0"/>
              <a:t> </a:t>
            </a:r>
            <a:r>
              <a:rPr lang="pl-PL" dirty="0" err="1" smtClean="0"/>
              <a:t>Formulierungen</a:t>
            </a:r>
            <a:r>
              <a:rPr lang="pl-PL" dirty="0" smtClean="0"/>
              <a:t> </a:t>
            </a:r>
            <a:r>
              <a:rPr lang="pl-PL" dirty="0" err="1" smtClean="0"/>
              <a:t>und</a:t>
            </a:r>
            <a:r>
              <a:rPr lang="pl-PL" dirty="0" smtClean="0"/>
              <a:t> </a:t>
            </a:r>
            <a:r>
              <a:rPr lang="pl-PL" dirty="0" err="1" smtClean="0"/>
              <a:t>Präjudizen</a:t>
            </a:r>
            <a:r>
              <a:rPr lang="pl-PL" dirty="0" smtClean="0"/>
              <a:t> – </a:t>
            </a:r>
            <a:r>
              <a:rPr lang="pl-PL" dirty="0" err="1" smtClean="0"/>
              <a:t>indizieren</a:t>
            </a:r>
            <a:r>
              <a:rPr lang="pl-PL" dirty="0" smtClean="0"/>
              <a:t> </a:t>
            </a:r>
            <a:r>
              <a:rPr lang="pl-PL" dirty="0" err="1" smtClean="0"/>
              <a:t>Gleichbleibendes</a:t>
            </a:r>
            <a:r>
              <a:rPr lang="pl-PL" dirty="0" smtClean="0"/>
              <a:t>;</a:t>
            </a:r>
          </a:p>
          <a:p>
            <a:endParaRPr lang="pl-PL" dirty="0" smtClean="0"/>
          </a:p>
          <a:p>
            <a:r>
              <a:rPr lang="pl-PL" dirty="0" err="1" smtClean="0"/>
              <a:t>unterstützen</a:t>
            </a:r>
            <a:r>
              <a:rPr lang="pl-PL" dirty="0" smtClean="0"/>
              <a:t> </a:t>
            </a:r>
            <a:r>
              <a:rPr lang="pl-PL" dirty="0" err="1" smtClean="0"/>
              <a:t>das</a:t>
            </a:r>
            <a:r>
              <a:rPr lang="pl-PL" dirty="0" smtClean="0"/>
              <a:t> </a:t>
            </a:r>
            <a:r>
              <a:rPr lang="pl-PL" dirty="0" err="1" smtClean="0"/>
              <a:t>Wiedererkennen</a:t>
            </a:r>
            <a:r>
              <a:rPr lang="pl-PL" dirty="0" smtClean="0"/>
              <a:t> </a:t>
            </a:r>
            <a:r>
              <a:rPr lang="pl-PL" dirty="0" err="1" smtClean="0"/>
              <a:t>bestimmter</a:t>
            </a:r>
            <a:r>
              <a:rPr lang="pl-PL" dirty="0" smtClean="0"/>
              <a:t> </a:t>
            </a:r>
            <a:r>
              <a:rPr lang="pl-PL" dirty="0" err="1" smtClean="0"/>
              <a:t>gerichtlicher</a:t>
            </a:r>
            <a:r>
              <a:rPr lang="pl-PL" dirty="0" smtClean="0"/>
              <a:t> </a:t>
            </a:r>
            <a:r>
              <a:rPr lang="pl-PL" dirty="0" err="1" smtClean="0"/>
              <a:t>Verfahrensaspekte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Formuły standardowe </a:t>
            </a:r>
            <a:br>
              <a:rPr lang="pl-PL" dirty="0" smtClean="0"/>
            </a:br>
            <a:r>
              <a:rPr lang="pl-PL" sz="3100" dirty="0" smtClean="0"/>
              <a:t>(</a:t>
            </a:r>
            <a:r>
              <a:rPr lang="pl-PL" sz="3100" dirty="0" err="1" smtClean="0"/>
              <a:t>Stolze</a:t>
            </a:r>
            <a:r>
              <a:rPr lang="pl-PL" sz="3100" dirty="0" smtClean="0"/>
              <a:t> 1997: 176)</a:t>
            </a:r>
            <a:endParaRPr lang="pl-PL" sz="3100" dirty="0"/>
          </a:p>
        </p:txBody>
      </p:sp>
    </p:spTree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Elementy stałe w umowach: </a:t>
            </a:r>
          </a:p>
          <a:p>
            <a:pPr>
              <a:buNone/>
            </a:pPr>
            <a:r>
              <a:rPr lang="pl-PL" dirty="0" smtClean="0"/>
              <a:t>- niektóre dla wszystkich umów, </a:t>
            </a:r>
          </a:p>
          <a:p>
            <a:pPr>
              <a:buNone/>
            </a:pPr>
            <a:r>
              <a:rPr lang="pl-PL" dirty="0" smtClean="0"/>
              <a:t>- inne tylko dla umów określonego typu (np. umów o pracę, umów najmu, czy umów spółki określonego typu), </a:t>
            </a:r>
          </a:p>
          <a:p>
            <a:r>
              <a:rPr lang="pl-PL" dirty="0" smtClean="0"/>
              <a:t>Mają swoją specyfikę: określone sformułowania (leksyka, stylistyka), jak i określoną strukturę składniową,</a:t>
            </a:r>
          </a:p>
          <a:p>
            <a:r>
              <a:rPr lang="pl-PL" dirty="0" smtClean="0"/>
              <a:t>Są powtarzalne bez żadnych zmian lub przy uzupełnieniu danych np. dot. stron umowy.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Formuły standardowe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(1)</a:t>
            </a:r>
          </a:p>
          <a:p>
            <a:r>
              <a:rPr lang="de-DE" dirty="0" smtClean="0"/>
              <a:t>Vertrag geschlossen am …. in … zwischen … (Parteien) weiter/im Weiteren/desweiteren/nachfolgend/im Nachfolgenden … genannt.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Umowa zawarta w dn. … w … między … </a:t>
            </a:r>
            <a:r>
              <a:rPr lang="de-DE" dirty="0" smtClean="0"/>
              <a:t>(</a:t>
            </a:r>
            <a:r>
              <a:rPr lang="de-DE" dirty="0" err="1" smtClean="0"/>
              <a:t>strony</a:t>
            </a:r>
            <a:r>
              <a:rPr lang="de-DE" dirty="0" smtClean="0"/>
              <a:t>) </a:t>
            </a:r>
            <a:r>
              <a:rPr lang="de-DE" dirty="0" err="1" smtClean="0"/>
              <a:t>dalej</a:t>
            </a:r>
            <a:r>
              <a:rPr lang="de-DE" dirty="0" smtClean="0"/>
              <a:t> </a:t>
            </a:r>
            <a:r>
              <a:rPr lang="de-DE" dirty="0" err="1" smtClean="0"/>
              <a:t>zwanym</a:t>
            </a:r>
            <a:r>
              <a:rPr lang="de-DE" dirty="0" smtClean="0"/>
              <a:t>/</a:t>
            </a:r>
            <a:r>
              <a:rPr lang="de-DE" dirty="0" err="1" smtClean="0"/>
              <a:t>zwaną</a:t>
            </a:r>
            <a:r>
              <a:rPr lang="de-DE" dirty="0" smtClean="0"/>
              <a:t> …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(2)</a:t>
            </a:r>
          </a:p>
          <a:p>
            <a:r>
              <a:rPr lang="de-DE" dirty="0" smtClean="0"/>
              <a:t>Der Vertrag wurde in … gleich lautenden Kopien/Ausfertigungen erstellt/angefertigt.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Umowę sporządzono w … jednobrzmiących egzemplarzach.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Umowa cywilnoprawna  </a:t>
            </a:r>
            <a:br>
              <a:rPr lang="pl-PL" dirty="0" smtClean="0"/>
            </a:br>
            <a:r>
              <a:rPr lang="pl-PL" dirty="0" smtClean="0"/>
              <a:t>przykłady elementów stałych 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2600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(3)</a:t>
            </a:r>
          </a:p>
          <a:p>
            <a:r>
              <a:rPr lang="de-DE" dirty="0" smtClean="0"/>
              <a:t>Der Arbeitnehmer wird als … eingestellt.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Pracodawca zatrudnia pracownika na stanowisku/jako…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(4)</a:t>
            </a:r>
          </a:p>
          <a:p>
            <a:r>
              <a:rPr lang="pl-PL" dirty="0" smtClean="0"/>
              <a:t>Der </a:t>
            </a:r>
            <a:r>
              <a:rPr lang="pl-PL" dirty="0" err="1" smtClean="0"/>
              <a:t>Arbeitnehmer</a:t>
            </a:r>
            <a:r>
              <a:rPr lang="pl-PL" dirty="0" smtClean="0"/>
              <a:t> </a:t>
            </a:r>
            <a:r>
              <a:rPr lang="pl-PL" dirty="0" err="1" smtClean="0"/>
              <a:t>erhält</a:t>
            </a:r>
            <a:r>
              <a:rPr lang="pl-PL" dirty="0" smtClean="0"/>
              <a:t> </a:t>
            </a:r>
            <a:r>
              <a:rPr lang="pl-PL" dirty="0" err="1" smtClean="0"/>
              <a:t>eine</a:t>
            </a:r>
            <a:r>
              <a:rPr lang="pl-PL" dirty="0" smtClean="0"/>
              <a:t> </a:t>
            </a:r>
            <a:r>
              <a:rPr lang="pl-PL" dirty="0" err="1" smtClean="0"/>
              <a:t>monatliche</a:t>
            </a:r>
            <a:r>
              <a:rPr lang="pl-PL" dirty="0" smtClean="0"/>
              <a:t> </a:t>
            </a:r>
            <a:r>
              <a:rPr lang="pl-PL" dirty="0" err="1" smtClean="0"/>
              <a:t>Bruttovergütung</a:t>
            </a:r>
            <a:r>
              <a:rPr lang="pl-PL" dirty="0" smtClean="0"/>
              <a:t> von … Euro.</a:t>
            </a:r>
          </a:p>
          <a:p>
            <a:endParaRPr lang="pl-PL" dirty="0" smtClean="0"/>
          </a:p>
          <a:p>
            <a:r>
              <a:rPr lang="pl-PL" dirty="0" smtClean="0"/>
              <a:t>Pracownik otrzymuje/Pracownikowi przysługuje miesięczne wynagrodzenie w wysokości … euro brutto.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Umowa o pracę  </a:t>
            </a:r>
            <a:br>
              <a:rPr lang="pl-PL" dirty="0" smtClean="0"/>
            </a:br>
            <a:r>
              <a:rPr lang="pl-PL" dirty="0" smtClean="0"/>
              <a:t>przykłady elementów stałych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pl-PL" sz="2800" dirty="0" smtClean="0"/>
          </a:p>
          <a:p>
            <a:pPr>
              <a:buNone/>
            </a:pPr>
            <a:r>
              <a:rPr lang="pl-PL" sz="2800" dirty="0" smtClean="0"/>
              <a:t>(5)</a:t>
            </a:r>
          </a:p>
          <a:p>
            <a:r>
              <a:rPr lang="pl-PL" sz="2800" dirty="0" smtClean="0"/>
              <a:t>Każdy ze wspólników uprawniony jest do prowadzenia spraw spółki, które nie przekraczają zakresu zwykłego zarządu. </a:t>
            </a:r>
          </a:p>
          <a:p>
            <a:r>
              <a:rPr lang="pl-PL" sz="2800" dirty="0" err="1" smtClean="0"/>
              <a:t>Jeder</a:t>
            </a:r>
            <a:r>
              <a:rPr lang="pl-PL" sz="2800" dirty="0" smtClean="0"/>
              <a:t> der </a:t>
            </a:r>
            <a:r>
              <a:rPr lang="pl-PL" sz="2800" dirty="0" err="1" smtClean="0"/>
              <a:t>Gesellschafter</a:t>
            </a:r>
            <a:r>
              <a:rPr lang="pl-PL" sz="2800" dirty="0" smtClean="0"/>
              <a:t> </a:t>
            </a:r>
            <a:r>
              <a:rPr lang="pl-PL" sz="2800" dirty="0" err="1" smtClean="0"/>
              <a:t>ist</a:t>
            </a:r>
            <a:r>
              <a:rPr lang="pl-PL" sz="2800" dirty="0" smtClean="0"/>
              <a:t> </a:t>
            </a:r>
            <a:r>
              <a:rPr lang="pl-PL" sz="2800" dirty="0" err="1" smtClean="0"/>
              <a:t>zur</a:t>
            </a:r>
            <a:r>
              <a:rPr lang="pl-PL" sz="2800" dirty="0" smtClean="0"/>
              <a:t> </a:t>
            </a:r>
            <a:r>
              <a:rPr lang="pl-PL" sz="2800" dirty="0" err="1" smtClean="0"/>
              <a:t>Geschäftsführung</a:t>
            </a:r>
            <a:r>
              <a:rPr lang="pl-PL" sz="2800" dirty="0" smtClean="0"/>
              <a:t>, </a:t>
            </a:r>
            <a:r>
              <a:rPr lang="pl-PL" sz="2800" dirty="0" err="1" smtClean="0"/>
              <a:t>in</a:t>
            </a:r>
            <a:r>
              <a:rPr lang="pl-PL" sz="2800" dirty="0" smtClean="0"/>
              <a:t> </a:t>
            </a:r>
            <a:r>
              <a:rPr lang="pl-PL" sz="2800" dirty="0" err="1" smtClean="0"/>
              <a:t>Bezug</a:t>
            </a:r>
            <a:r>
              <a:rPr lang="pl-PL" sz="2800" dirty="0" smtClean="0"/>
              <a:t> </a:t>
            </a:r>
            <a:r>
              <a:rPr lang="pl-PL" sz="2800" dirty="0" err="1" smtClean="0"/>
              <a:t>auf</a:t>
            </a:r>
            <a:r>
              <a:rPr lang="pl-PL" sz="2800" dirty="0" smtClean="0"/>
              <a:t> </a:t>
            </a:r>
            <a:r>
              <a:rPr lang="pl-PL" sz="2800" dirty="0" err="1" smtClean="0"/>
              <a:t>die</a:t>
            </a:r>
            <a:r>
              <a:rPr lang="pl-PL" sz="2800" dirty="0" smtClean="0"/>
              <a:t> </a:t>
            </a:r>
            <a:r>
              <a:rPr lang="pl-PL" sz="2800" dirty="0" err="1" smtClean="0"/>
              <a:t>Angelegenheiten</a:t>
            </a:r>
            <a:r>
              <a:rPr lang="pl-PL" sz="2800" dirty="0" smtClean="0"/>
              <a:t>, </a:t>
            </a:r>
            <a:r>
              <a:rPr lang="pl-PL" sz="2800" dirty="0" err="1" smtClean="0"/>
              <a:t>die</a:t>
            </a:r>
            <a:r>
              <a:rPr lang="pl-PL" sz="2800" dirty="0" smtClean="0"/>
              <a:t> </a:t>
            </a:r>
            <a:r>
              <a:rPr lang="pl-PL" sz="2800" dirty="0" err="1" smtClean="0"/>
              <a:t>über</a:t>
            </a:r>
            <a:r>
              <a:rPr lang="pl-PL" sz="2800" dirty="0" smtClean="0"/>
              <a:t> </a:t>
            </a:r>
            <a:r>
              <a:rPr lang="pl-PL" sz="2800" dirty="0" err="1" smtClean="0"/>
              <a:t>die</a:t>
            </a:r>
            <a:r>
              <a:rPr lang="pl-PL" sz="2800" dirty="0" smtClean="0"/>
              <a:t> </a:t>
            </a:r>
            <a:r>
              <a:rPr lang="pl-PL" sz="2800" dirty="0" err="1" smtClean="0"/>
              <a:t>normale</a:t>
            </a:r>
            <a:r>
              <a:rPr lang="pl-PL" sz="2800" dirty="0" smtClean="0"/>
              <a:t> </a:t>
            </a:r>
            <a:r>
              <a:rPr lang="pl-PL" sz="2800" dirty="0" err="1" smtClean="0"/>
              <a:t>Geschäftsführung</a:t>
            </a:r>
            <a:r>
              <a:rPr lang="pl-PL" sz="2800" dirty="0" smtClean="0"/>
              <a:t> </a:t>
            </a:r>
            <a:r>
              <a:rPr lang="pl-PL" sz="2800" dirty="0" err="1" smtClean="0"/>
              <a:t>nicht</a:t>
            </a:r>
            <a:r>
              <a:rPr lang="pl-PL" sz="2800" dirty="0" smtClean="0"/>
              <a:t> </a:t>
            </a:r>
            <a:r>
              <a:rPr lang="pl-PL" sz="2800" dirty="0" err="1" smtClean="0"/>
              <a:t>hinausgehen</a:t>
            </a:r>
            <a:r>
              <a:rPr lang="pl-PL" sz="2800" dirty="0" smtClean="0"/>
              <a:t>,  </a:t>
            </a:r>
            <a:r>
              <a:rPr lang="pl-PL" sz="2800" dirty="0" err="1" smtClean="0"/>
              <a:t>berechtigt</a:t>
            </a:r>
            <a:r>
              <a:rPr lang="pl-PL" sz="2800" dirty="0" smtClean="0"/>
              <a:t>.</a:t>
            </a:r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r>
              <a:rPr lang="pl-PL" sz="2800" dirty="0" smtClean="0"/>
              <a:t>(6)</a:t>
            </a:r>
          </a:p>
          <a:p>
            <a:r>
              <a:rPr lang="pl-PL" sz="2800" dirty="0" smtClean="0"/>
              <a:t>Koszty związane z zawarciem niniejszej umowy oraz rejestracją spółki ponosi Spółka.</a:t>
            </a:r>
          </a:p>
          <a:p>
            <a:r>
              <a:rPr lang="pl-PL" sz="2800" dirty="0" err="1" smtClean="0"/>
              <a:t>Die</a:t>
            </a:r>
            <a:r>
              <a:rPr lang="pl-PL" sz="2800" dirty="0" smtClean="0"/>
              <a:t> </a:t>
            </a:r>
            <a:r>
              <a:rPr lang="pl-PL" sz="2800" dirty="0" err="1" smtClean="0"/>
              <a:t>Kosten</a:t>
            </a:r>
            <a:r>
              <a:rPr lang="pl-PL" sz="2800" dirty="0" smtClean="0"/>
              <a:t> des </a:t>
            </a:r>
            <a:r>
              <a:rPr lang="pl-PL" sz="2800" dirty="0" err="1" smtClean="0"/>
              <a:t>Vertragsschlusses</a:t>
            </a:r>
            <a:r>
              <a:rPr lang="pl-PL" sz="2800" dirty="0" smtClean="0"/>
              <a:t> </a:t>
            </a:r>
            <a:r>
              <a:rPr lang="pl-PL" sz="2800" dirty="0" err="1" smtClean="0"/>
              <a:t>und</a:t>
            </a:r>
            <a:r>
              <a:rPr lang="pl-PL" sz="2800" dirty="0" smtClean="0"/>
              <a:t> des </a:t>
            </a:r>
            <a:r>
              <a:rPr lang="pl-PL" sz="2800" dirty="0" err="1" smtClean="0"/>
              <a:t>Eintrags</a:t>
            </a:r>
            <a:r>
              <a:rPr lang="pl-PL" sz="2800" dirty="0" smtClean="0"/>
              <a:t> der </a:t>
            </a:r>
            <a:r>
              <a:rPr lang="pl-PL" sz="2800" dirty="0" err="1" smtClean="0"/>
              <a:t>Gesellschaft</a:t>
            </a:r>
            <a:r>
              <a:rPr lang="pl-PL" sz="2800" dirty="0" smtClean="0"/>
              <a:t> </a:t>
            </a:r>
            <a:r>
              <a:rPr lang="pl-PL" sz="2800" dirty="0" err="1" smtClean="0"/>
              <a:t>in</a:t>
            </a:r>
            <a:r>
              <a:rPr lang="pl-PL" sz="2800" dirty="0" smtClean="0"/>
              <a:t> </a:t>
            </a:r>
            <a:r>
              <a:rPr lang="pl-PL" sz="2800" dirty="0" err="1" smtClean="0"/>
              <a:t>das</a:t>
            </a:r>
            <a:r>
              <a:rPr lang="pl-PL" sz="2800" dirty="0" smtClean="0"/>
              <a:t> Register </a:t>
            </a:r>
            <a:r>
              <a:rPr lang="pl-PL" sz="2800" dirty="0" err="1" smtClean="0"/>
              <a:t>trägt</a:t>
            </a:r>
            <a:r>
              <a:rPr lang="pl-PL" sz="2800" dirty="0" smtClean="0"/>
              <a:t> </a:t>
            </a:r>
            <a:r>
              <a:rPr lang="pl-PL" sz="2800" dirty="0" err="1" smtClean="0"/>
              <a:t>die</a:t>
            </a:r>
            <a:r>
              <a:rPr lang="pl-PL" sz="2800" dirty="0" smtClean="0"/>
              <a:t> </a:t>
            </a:r>
            <a:r>
              <a:rPr lang="pl-PL" sz="2800" dirty="0" err="1" smtClean="0"/>
              <a:t>Gesellschaft</a:t>
            </a:r>
            <a:r>
              <a:rPr lang="pl-PL" sz="2800" dirty="0" smtClean="0"/>
              <a:t>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Umowa handlowa </a:t>
            </a:r>
            <a:br>
              <a:rPr lang="pl-PL" dirty="0" smtClean="0"/>
            </a:br>
            <a:r>
              <a:rPr lang="pl-PL" dirty="0" smtClean="0"/>
              <a:t>przykłady elementów stałych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5188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(7)</a:t>
            </a:r>
          </a:p>
          <a:p>
            <a:r>
              <a:rPr lang="pl-PL" sz="2400" dirty="0" smtClean="0"/>
              <a:t>Dnia </a:t>
            </a:r>
            <a:r>
              <a:rPr lang="pl-PL" sz="2400" dirty="0" smtClean="0"/>
              <a:t>… </a:t>
            </a:r>
            <a:r>
              <a:rPr lang="pl-PL" sz="2400" dirty="0" smtClean="0"/>
              <a:t>przed Notariuszem … w </a:t>
            </a:r>
            <a:r>
              <a:rPr lang="pl-PL" sz="2400" dirty="0" smtClean="0"/>
              <a:t>Szczecinie, w </a:t>
            </a:r>
            <a:r>
              <a:rPr lang="pl-PL" sz="2400" dirty="0" smtClean="0"/>
              <a:t>siedzibie Kancelarii </a:t>
            </a:r>
            <a:r>
              <a:rPr lang="pl-PL" sz="2400" dirty="0" smtClean="0"/>
              <a:t>Notarialnej w Szczecinie przy </a:t>
            </a:r>
            <a:r>
              <a:rPr lang="pl-PL" sz="2400" dirty="0" smtClean="0"/>
              <a:t>ulicy … stawili się…</a:t>
            </a:r>
            <a:endParaRPr lang="pl-PL" sz="2400" dirty="0" smtClean="0"/>
          </a:p>
          <a:p>
            <a:r>
              <a:rPr lang="pl-PL" sz="2400" dirty="0" err="1" smtClean="0"/>
              <a:t>Am</a:t>
            </a:r>
            <a:r>
              <a:rPr lang="pl-PL" sz="2400" dirty="0" smtClean="0"/>
              <a:t> … </a:t>
            </a:r>
            <a:r>
              <a:rPr lang="pl-PL" sz="2400" dirty="0" err="1" smtClean="0"/>
              <a:t>vor</a:t>
            </a:r>
            <a:r>
              <a:rPr lang="pl-PL" sz="2400" dirty="0" smtClean="0"/>
              <a:t> dem </a:t>
            </a:r>
            <a:r>
              <a:rPr lang="pl-PL" sz="2400" dirty="0" err="1" smtClean="0"/>
              <a:t>Notar</a:t>
            </a:r>
            <a:r>
              <a:rPr lang="pl-PL" sz="2400" dirty="0" smtClean="0"/>
              <a:t> …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smtClean="0"/>
              <a:t>Szczecin, im </a:t>
            </a:r>
            <a:r>
              <a:rPr lang="pl-PL" sz="2400" dirty="0" err="1" smtClean="0"/>
              <a:t>Sitz</a:t>
            </a:r>
            <a:r>
              <a:rPr lang="pl-PL" sz="2400" dirty="0" smtClean="0"/>
              <a:t> </a:t>
            </a:r>
            <a:r>
              <a:rPr lang="pl-PL" sz="2400" dirty="0" smtClean="0"/>
              <a:t>der </a:t>
            </a:r>
            <a:r>
              <a:rPr lang="pl-PL" sz="2400" dirty="0" err="1" smtClean="0"/>
              <a:t>Notarkanzlei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Szczecin, ul. …., </a:t>
            </a:r>
            <a:r>
              <a:rPr lang="pl-PL" sz="2400" dirty="0" err="1" smtClean="0"/>
              <a:t>sind</a:t>
            </a:r>
            <a:r>
              <a:rPr lang="pl-PL" sz="2400" dirty="0" smtClean="0"/>
              <a:t> </a:t>
            </a:r>
            <a:r>
              <a:rPr lang="pl-PL" sz="2400" dirty="0" err="1" smtClean="0"/>
              <a:t>erschienen</a:t>
            </a:r>
            <a:r>
              <a:rPr lang="pl-PL" sz="2400" dirty="0" smtClean="0"/>
              <a:t>…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(8)</a:t>
            </a:r>
          </a:p>
          <a:p>
            <a:r>
              <a:rPr lang="pl-PL" sz="2400" dirty="0" smtClean="0"/>
              <a:t>Akt ten odczytano, przyjęto i podpisano.</a:t>
            </a:r>
            <a:endParaRPr lang="pl-PL" sz="2400" dirty="0" smtClean="0"/>
          </a:p>
          <a:p>
            <a:r>
              <a:rPr lang="pl-PL" sz="2400" dirty="0" err="1" smtClean="0"/>
              <a:t>Die</a:t>
            </a:r>
            <a:r>
              <a:rPr lang="pl-PL" sz="2400" dirty="0" smtClean="0"/>
              <a:t> </a:t>
            </a:r>
            <a:r>
              <a:rPr lang="pl-PL" sz="2400" dirty="0" err="1" smtClean="0"/>
              <a:t>vorliegende</a:t>
            </a:r>
            <a:r>
              <a:rPr lang="pl-PL" sz="2400" dirty="0" smtClean="0"/>
              <a:t> </a:t>
            </a:r>
            <a:r>
              <a:rPr lang="pl-PL" sz="2400" dirty="0" err="1" smtClean="0"/>
              <a:t>Urkunde</a:t>
            </a:r>
            <a:r>
              <a:rPr lang="pl-PL" sz="2400" dirty="0" smtClean="0"/>
              <a:t> </a:t>
            </a:r>
            <a:r>
              <a:rPr lang="pl-PL" sz="2400" dirty="0" err="1" smtClean="0"/>
              <a:t>wurde</a:t>
            </a:r>
            <a:r>
              <a:rPr lang="pl-PL" sz="2400" dirty="0" smtClean="0"/>
              <a:t> </a:t>
            </a:r>
            <a:r>
              <a:rPr lang="pl-PL" sz="2400" dirty="0" err="1" smtClean="0"/>
              <a:t>vorgelesen</a:t>
            </a:r>
            <a:r>
              <a:rPr lang="pl-PL" sz="2400" dirty="0" smtClean="0"/>
              <a:t>, </a:t>
            </a:r>
            <a:r>
              <a:rPr lang="pl-PL" sz="2400" dirty="0" err="1" smtClean="0"/>
              <a:t>genehmigt</a:t>
            </a:r>
            <a:r>
              <a:rPr lang="pl-PL" sz="2400" dirty="0" smtClean="0"/>
              <a:t> </a:t>
            </a:r>
            <a:r>
              <a:rPr lang="pl-PL" sz="2400" dirty="0" err="1" smtClean="0"/>
              <a:t>und</a:t>
            </a:r>
            <a:r>
              <a:rPr lang="pl-PL" sz="2400" dirty="0" smtClean="0"/>
              <a:t> (</a:t>
            </a:r>
            <a:r>
              <a:rPr lang="pl-PL" sz="2400" dirty="0" err="1" smtClean="0"/>
              <a:t>eigenhändig</a:t>
            </a:r>
            <a:r>
              <a:rPr lang="pl-PL" sz="2400" dirty="0" smtClean="0"/>
              <a:t>) </a:t>
            </a:r>
            <a:r>
              <a:rPr lang="pl-PL" sz="2400" dirty="0" err="1" smtClean="0"/>
              <a:t>unterschrieben</a:t>
            </a:r>
            <a:r>
              <a:rPr lang="pl-PL" sz="2400" dirty="0" smtClean="0"/>
              <a:t>.</a:t>
            </a:r>
            <a:endParaRPr lang="pl-PL" sz="2400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dirty="0" smtClean="0"/>
              <a:t>Umowa handlowa w formie aktu notarialnego – przykłady elementów stałych</a:t>
            </a:r>
            <a:endParaRPr lang="pl-PL" sz="2800" dirty="0"/>
          </a:p>
        </p:txBody>
      </p:sp>
    </p:spTree>
  </p:cSld>
  <p:clrMapOvr>
    <a:masterClrMapping/>
  </p:clrMapOvr>
  <p:transition spd="med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 smtClean="0"/>
              <a:t>Leksyka</a:t>
            </a:r>
            <a:r>
              <a:rPr lang="pl-PL" dirty="0" smtClean="0"/>
              <a:t> – terminologia prawnicza; dwa rodzaje pojęć – albo stworzone na potrzeby języka prawa albo pojęcia z języka standardowego, ale ze znaczeniem prawnym; jednoznaczne i precyzyjnie sformułowane, </a:t>
            </a:r>
          </a:p>
          <a:p>
            <a:r>
              <a:rPr lang="pl-PL" b="1" dirty="0" smtClean="0"/>
              <a:t>Składnia</a:t>
            </a:r>
            <a:r>
              <a:rPr lang="pl-PL" dirty="0" smtClean="0"/>
              <a:t> – określone struktury składniowe: zdania oznajmujące, w polskim proste rozwinięte, w niemieckim wielokrotnie złożone itp.</a:t>
            </a:r>
          </a:p>
          <a:p>
            <a:r>
              <a:rPr lang="pl-PL" b="1" dirty="0" smtClean="0"/>
              <a:t>Stylistyka</a:t>
            </a:r>
            <a:r>
              <a:rPr lang="pl-PL" dirty="0" smtClean="0"/>
              <a:t> – stosowanie określonego stylu języka i sformułowań (spetryfikowany język); wiele form nominalnych lub bezosobowych albo nieokreślonych tj. generalizujących, precyzja sformułowań, wielokrotność powtórzeń.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Język prawa – cechy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 smtClean="0"/>
              <a:t>Formuły standardowe</a:t>
            </a:r>
            <a:r>
              <a:rPr lang="pl-PL" dirty="0" smtClean="0"/>
              <a:t>: </a:t>
            </a:r>
          </a:p>
          <a:p>
            <a:r>
              <a:rPr lang="pl-PL" dirty="0" smtClean="0"/>
              <a:t>jednoznaczne, </a:t>
            </a:r>
          </a:p>
          <a:p>
            <a:r>
              <a:rPr lang="pl-PL" dirty="0" smtClean="0"/>
              <a:t>powtarzalne, </a:t>
            </a:r>
          </a:p>
          <a:p>
            <a:r>
              <a:rPr lang="pl-PL" dirty="0" smtClean="0"/>
              <a:t>opisują sprecyzowaną sytuację w rzeczywistości/stan faktyczny,</a:t>
            </a:r>
          </a:p>
          <a:p>
            <a:r>
              <a:rPr lang="pl-PL" dirty="0" smtClean="0"/>
              <a:t> wskazują na powtarzalność sytuacji i na stałość systemu prawa.</a:t>
            </a:r>
          </a:p>
          <a:p>
            <a:pPr>
              <a:buNone/>
            </a:pPr>
            <a:r>
              <a:rPr lang="pl-PL" b="1" dirty="0" smtClean="0"/>
              <a:t>Język prawa:</a:t>
            </a:r>
          </a:p>
          <a:p>
            <a:r>
              <a:rPr lang="pl-PL" dirty="0" smtClean="0"/>
              <a:t>precyzyjny i jednoznaczny, </a:t>
            </a:r>
          </a:p>
          <a:p>
            <a:r>
              <a:rPr lang="pl-PL" dirty="0" smtClean="0"/>
              <a:t>wymaga definiowania pojęć i używania ich w tym zdefiniowanym znaczeniu,</a:t>
            </a:r>
          </a:p>
          <a:p>
            <a:r>
              <a:rPr lang="pl-PL" dirty="0" smtClean="0"/>
              <a:t>potwierdza stałość obowiązującego systemu prawa.  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 smtClean="0"/>
              <a:t>Zasady języka prawa a formuły standardowe</a:t>
            </a:r>
            <a:endParaRPr lang="pl-PL" sz="3200" dirty="0"/>
          </a:p>
        </p:txBody>
      </p:sp>
    </p:spTree>
  </p:cSld>
  <p:clrMapOvr>
    <a:masterClrMapping/>
  </p:clrMapOvr>
  <p:transition spd="med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umowy w obu językach są mocno sformalizowane i zawierają terminologię specjalistyczną;</a:t>
            </a:r>
          </a:p>
          <a:p>
            <a:r>
              <a:rPr lang="pl-PL" dirty="0" smtClean="0"/>
              <a:t>części: wstępna (preambuła) i  końcowa w obu językach są porównywalne – zawierają standardowe, powtarzalne formuły;</a:t>
            </a:r>
          </a:p>
          <a:p>
            <a:r>
              <a:rPr lang="pl-PL" dirty="0" err="1" smtClean="0"/>
              <a:t>essentialia</a:t>
            </a:r>
            <a:r>
              <a:rPr lang="pl-PL" dirty="0" smtClean="0"/>
              <a:t> </a:t>
            </a:r>
            <a:r>
              <a:rPr lang="pl-PL" dirty="0" err="1" smtClean="0"/>
              <a:t>negotii</a:t>
            </a:r>
            <a:r>
              <a:rPr lang="pl-PL" dirty="0" smtClean="0"/>
              <a:t> obejmują podobny katalog elementów w zależności od rodzaju umowy (umowa o pracę, umowa sprzedaży itp.) i również zawierają standardowe sformułowania; </a:t>
            </a:r>
          </a:p>
          <a:p>
            <a:r>
              <a:rPr lang="pl-PL" dirty="0" smtClean="0"/>
              <a:t>stosowanie standardowych formuł w umowach pokazuje ciągłość istnienia systemu, wskazuje na stałość prawa, daje poczucie bezpieczeństwa i powtarzalności, a przy okazji ułatwia pracę tłumaczowi 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pl-PL" dirty="0" smtClean="0"/>
              <a:t>WNIOSKI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238212"/>
          </a:xfrm>
        </p:spPr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pl-PL" dirty="0" smtClean="0"/>
              <a:t>Umowa, jej podstawy prawne oraz rodzaje w polskim i niemieckim systemie prawa </a:t>
            </a:r>
          </a:p>
          <a:p>
            <a:pPr marL="624078" indent="-514350">
              <a:buAutoNum type="arabicPeriod"/>
            </a:pPr>
            <a:r>
              <a:rPr lang="pl-PL" dirty="0" smtClean="0"/>
              <a:t>Budowa umowy</a:t>
            </a:r>
          </a:p>
          <a:p>
            <a:pPr marL="624078" indent="-514350">
              <a:buFont typeface="Wingdings 3"/>
              <a:buAutoNum type="arabicPeriod"/>
            </a:pPr>
            <a:r>
              <a:rPr lang="pl-PL" dirty="0" smtClean="0"/>
              <a:t>Formuły standardowe w umowach</a:t>
            </a:r>
          </a:p>
          <a:p>
            <a:pPr marL="624078" indent="-514350">
              <a:buFont typeface="Wingdings 3"/>
              <a:buAutoNum type="arabicPeriod"/>
            </a:pPr>
            <a:r>
              <a:rPr lang="pl-PL" dirty="0" smtClean="0"/>
              <a:t>Język prawa i jego cechy</a:t>
            </a:r>
          </a:p>
          <a:p>
            <a:pPr marL="624078" indent="-514350">
              <a:buAutoNum type="arabicPeriod"/>
            </a:pPr>
            <a:r>
              <a:rPr lang="pl-PL" dirty="0" smtClean="0"/>
              <a:t>Język prawa a formuły standardowe</a:t>
            </a:r>
          </a:p>
          <a:p>
            <a:pPr marL="624078" indent="-514350">
              <a:buAutoNum type="arabicPeriod"/>
            </a:pPr>
            <a:r>
              <a:rPr lang="pl-PL" dirty="0" smtClean="0"/>
              <a:t>Wnioski</a:t>
            </a:r>
          </a:p>
          <a:p>
            <a:pPr marL="624078" indent="-514350">
              <a:buAutoNum type="arabicPeriod"/>
            </a:pPr>
            <a:endParaRPr lang="pl-PL" dirty="0" smtClean="0"/>
          </a:p>
          <a:p>
            <a:pPr marL="624078" indent="-514350">
              <a:buAutoNum type="arabicPeriod"/>
            </a:pPr>
            <a:endParaRPr lang="pl-PL" dirty="0" smtClean="0"/>
          </a:p>
          <a:p>
            <a:pPr marL="624078" indent="-514350">
              <a:buAutoNum type="arabicPeriod"/>
            </a:pPr>
            <a:endParaRPr lang="pl-PL" dirty="0" smtClean="0"/>
          </a:p>
          <a:p>
            <a:pPr marL="624078" indent="-514350">
              <a:buAutoNum type="arabicPeriod"/>
            </a:pPr>
            <a:endParaRPr lang="pl-PL" dirty="0" smtClean="0"/>
          </a:p>
          <a:p>
            <a:pPr marL="624078" indent="-514350">
              <a:buAutoNum type="arabicPeriod"/>
            </a:pPr>
            <a:endParaRPr lang="pl-PL" dirty="0" smtClean="0"/>
          </a:p>
          <a:p>
            <a:pPr marL="624078" indent="-514350">
              <a:buAutoNum type="arabicPeriod"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Plan wystąpienia</a:t>
            </a:r>
            <a:endParaRPr lang="pl-PL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6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600"/>
              </a:spcAft>
            </a:pPr>
            <a:r>
              <a:rPr lang="pl-PL" dirty="0" err="1" smtClean="0"/>
              <a:t>Jopek-Bosiacka</a:t>
            </a:r>
            <a:r>
              <a:rPr lang="pl-PL" dirty="0" smtClean="0"/>
              <a:t>, A., 2006, </a:t>
            </a:r>
            <a:r>
              <a:rPr lang="pl-PL" b="1" dirty="0" smtClean="0"/>
              <a:t>Przekład prawny i sądowy</a:t>
            </a:r>
            <a:r>
              <a:rPr lang="pl-PL" dirty="0" smtClean="0"/>
              <a:t>, PWN, Warszawa.</a:t>
            </a:r>
          </a:p>
          <a:p>
            <a:pPr>
              <a:spcAft>
                <a:spcPts val="600"/>
              </a:spcAft>
            </a:pPr>
            <a:r>
              <a:rPr lang="pl-PL" dirty="0" err="1" smtClean="0"/>
              <a:t>Kalina-Prasznic</a:t>
            </a:r>
            <a:r>
              <a:rPr lang="pl-PL" dirty="0" smtClean="0"/>
              <a:t> U. (red.), 2007, </a:t>
            </a:r>
            <a:r>
              <a:rPr lang="pl-PL" b="1" dirty="0" smtClean="0"/>
              <a:t>Encyklopedia prawa</a:t>
            </a:r>
            <a:r>
              <a:rPr lang="pl-PL" dirty="0" smtClean="0"/>
              <a:t>, Warszawa.  </a:t>
            </a:r>
          </a:p>
          <a:p>
            <a:pPr>
              <a:spcAft>
                <a:spcPts val="600"/>
              </a:spcAft>
            </a:pPr>
            <a:r>
              <a:rPr lang="de-DE" dirty="0" err="1" smtClean="0"/>
              <a:t>Osiewicz-Maternowska</a:t>
            </a:r>
            <a:r>
              <a:rPr lang="de-DE" dirty="0" smtClean="0"/>
              <a:t> M., 2018, </a:t>
            </a:r>
            <a:r>
              <a:rPr lang="de-DE" b="1" dirty="0" smtClean="0"/>
              <a:t>Deutsche und polnische zivilrechtliche Verträge. Paralleltexte für Übersetzer. </a:t>
            </a:r>
            <a:r>
              <a:rPr lang="de-DE" dirty="0" smtClean="0"/>
              <a:t>Verlag Dr. </a:t>
            </a:r>
            <a:r>
              <a:rPr lang="de-DE" dirty="0" err="1" smtClean="0"/>
              <a:t>Kovač</a:t>
            </a:r>
            <a:r>
              <a:rPr lang="de-DE" dirty="0" smtClean="0"/>
              <a:t>, Hamburg. </a:t>
            </a:r>
            <a:endParaRPr lang="pl-PL" dirty="0" smtClean="0"/>
          </a:p>
          <a:p>
            <a:pPr>
              <a:spcAft>
                <a:spcPts val="600"/>
              </a:spcAft>
            </a:pPr>
            <a:r>
              <a:rPr lang="de-DE" dirty="0" err="1" smtClean="0"/>
              <a:t>Osiewicz-Maternowska</a:t>
            </a:r>
            <a:r>
              <a:rPr lang="de-DE" dirty="0" smtClean="0"/>
              <a:t> M., 2020, </a:t>
            </a:r>
            <a:r>
              <a:rPr lang="de-DE" b="1" dirty="0" smtClean="0"/>
              <a:t>Schuldrechtliche Verträge nach dem polnischen Zivilgesetzbuch und ihre deutschen Parallelen – einige Bemerkungen zur polnisch-deutschen Übersetzung</a:t>
            </a:r>
            <a:r>
              <a:rPr lang="de-DE" dirty="0" smtClean="0"/>
              <a:t>, </a:t>
            </a:r>
            <a:r>
              <a:rPr lang="pl-PL" dirty="0" smtClean="0"/>
              <a:t>w</a:t>
            </a:r>
            <a:r>
              <a:rPr lang="de-DE" dirty="0" smtClean="0"/>
              <a:t>: </a:t>
            </a:r>
            <a:r>
              <a:rPr lang="de-DE" dirty="0" err="1" smtClean="0"/>
              <a:t>Sulikowski</a:t>
            </a:r>
            <a:r>
              <a:rPr lang="de-DE" dirty="0" smtClean="0"/>
              <a:t>/</a:t>
            </a:r>
            <a:r>
              <a:rPr lang="de-DE" dirty="0" err="1" smtClean="0"/>
              <a:t>Sulikowska</a:t>
            </a:r>
            <a:r>
              <a:rPr lang="de-DE" dirty="0" smtClean="0"/>
              <a:t>/</a:t>
            </a:r>
            <a:r>
              <a:rPr lang="de-DE" dirty="0" err="1" smtClean="0"/>
              <a:t>Lesner</a:t>
            </a:r>
            <a:r>
              <a:rPr lang="de-DE" dirty="0" smtClean="0"/>
              <a:t> (hrsg.) „Translation </a:t>
            </a:r>
            <a:r>
              <a:rPr lang="de-DE" dirty="0" err="1" smtClean="0"/>
              <a:t>Landscapes</a:t>
            </a:r>
            <a:r>
              <a:rPr lang="de-DE" dirty="0" smtClean="0"/>
              <a:t> – Internationale Schriften zur Übersetzungswissenschaft“, Bd. IV, Verlag Dr. </a:t>
            </a:r>
            <a:r>
              <a:rPr lang="de-DE" dirty="0" err="1" smtClean="0"/>
              <a:t>Kovač</a:t>
            </a:r>
            <a:r>
              <a:rPr lang="de-DE" dirty="0" smtClean="0"/>
              <a:t>, Hamburg, 149-166.</a:t>
            </a:r>
            <a:endParaRPr lang="pl-PL" dirty="0" smtClean="0"/>
          </a:p>
          <a:p>
            <a:pPr>
              <a:spcAft>
                <a:spcPts val="600"/>
              </a:spcAft>
            </a:pPr>
            <a:r>
              <a:rPr lang="de-DE" dirty="0" err="1" smtClean="0"/>
              <a:t>Osiewicz-Maternowska</a:t>
            </a:r>
            <a:r>
              <a:rPr lang="de-DE" dirty="0" smtClean="0"/>
              <a:t> M., 20</a:t>
            </a:r>
            <a:r>
              <a:rPr lang="pl-PL" dirty="0" smtClean="0"/>
              <a:t>21, </a:t>
            </a:r>
            <a:r>
              <a:rPr lang="pl-PL" b="1" dirty="0" smtClean="0"/>
              <a:t>O klasyfikacji i tłumaczeniu wybranych polskich umów zobowiązaniowych na język niemiecki</a:t>
            </a:r>
            <a:r>
              <a:rPr lang="pl-PL" dirty="0" smtClean="0"/>
              <a:t>, w: Rocznik </a:t>
            </a:r>
            <a:r>
              <a:rPr lang="pl-PL" dirty="0" err="1" smtClean="0"/>
              <a:t>Przekładoznawczy</a:t>
            </a:r>
            <a:r>
              <a:rPr lang="pl-PL" dirty="0" smtClean="0"/>
              <a:t> 16</a:t>
            </a:r>
          </a:p>
          <a:p>
            <a:pPr>
              <a:spcAft>
                <a:spcPts val="600"/>
              </a:spcAft>
            </a:pPr>
            <a:r>
              <a:rPr lang="pl-PL" dirty="0" err="1" smtClean="0"/>
              <a:t>Osiewicz-Maternowska</a:t>
            </a:r>
            <a:r>
              <a:rPr lang="pl-PL" dirty="0" smtClean="0"/>
              <a:t> M., 2022, </a:t>
            </a:r>
            <a:r>
              <a:rPr lang="pl-PL" b="1" dirty="0" err="1" smtClean="0"/>
              <a:t>Arbeitsverträge</a:t>
            </a:r>
            <a:r>
              <a:rPr lang="pl-PL" b="1" dirty="0" smtClean="0"/>
              <a:t> </a:t>
            </a:r>
            <a:r>
              <a:rPr lang="pl-PL" b="1" dirty="0" err="1" smtClean="0"/>
              <a:t>in</a:t>
            </a:r>
            <a:r>
              <a:rPr lang="pl-PL" b="1" dirty="0" smtClean="0"/>
              <a:t> </a:t>
            </a:r>
            <a:r>
              <a:rPr lang="pl-PL" b="1" dirty="0" err="1" smtClean="0"/>
              <a:t>Polen</a:t>
            </a:r>
            <a:r>
              <a:rPr lang="pl-PL" b="1" dirty="0" smtClean="0"/>
              <a:t> </a:t>
            </a:r>
            <a:r>
              <a:rPr lang="pl-PL" b="1" dirty="0" err="1" smtClean="0"/>
              <a:t>und</a:t>
            </a:r>
            <a:r>
              <a:rPr lang="pl-PL" b="1" dirty="0" smtClean="0"/>
              <a:t> </a:t>
            </a:r>
            <a:r>
              <a:rPr lang="pl-PL" b="1" dirty="0" err="1" smtClean="0"/>
              <a:t>in</a:t>
            </a:r>
            <a:r>
              <a:rPr lang="pl-PL" b="1" dirty="0" smtClean="0"/>
              <a:t> </a:t>
            </a:r>
            <a:r>
              <a:rPr lang="pl-PL" b="1" dirty="0" err="1" smtClean="0"/>
              <a:t>Deutschland</a:t>
            </a:r>
            <a:r>
              <a:rPr lang="pl-PL" b="1" dirty="0" smtClean="0"/>
              <a:t> – </a:t>
            </a:r>
            <a:r>
              <a:rPr lang="pl-PL" b="1" dirty="0" err="1" smtClean="0"/>
              <a:t>eine</a:t>
            </a:r>
            <a:r>
              <a:rPr lang="pl-PL" b="1" dirty="0" smtClean="0"/>
              <a:t> </a:t>
            </a:r>
            <a:r>
              <a:rPr lang="pl-PL" b="1" dirty="0" err="1" smtClean="0"/>
              <a:t>Analyse</a:t>
            </a:r>
            <a:r>
              <a:rPr lang="pl-PL" b="1" dirty="0" smtClean="0"/>
              <a:t> </a:t>
            </a:r>
            <a:r>
              <a:rPr lang="pl-PL" b="1" dirty="0" err="1" smtClean="0"/>
              <a:t>aus</a:t>
            </a:r>
            <a:r>
              <a:rPr lang="pl-PL" b="1" dirty="0" smtClean="0"/>
              <a:t> </a:t>
            </a:r>
            <a:r>
              <a:rPr lang="pl-PL" b="1" dirty="0" err="1" smtClean="0"/>
              <a:t>translatorischer</a:t>
            </a:r>
            <a:r>
              <a:rPr lang="pl-PL" b="1" dirty="0" smtClean="0"/>
              <a:t> </a:t>
            </a:r>
            <a:r>
              <a:rPr lang="pl-PL" b="1" dirty="0" err="1" smtClean="0"/>
              <a:t>Sicht</a:t>
            </a:r>
            <a:r>
              <a:rPr lang="pl-PL" dirty="0" smtClean="0"/>
              <a:t>, </a:t>
            </a:r>
            <a:r>
              <a:rPr lang="pl-PL" dirty="0" err="1" smtClean="0"/>
              <a:t>Verlag</a:t>
            </a:r>
            <a:r>
              <a:rPr lang="pl-PL" dirty="0" smtClean="0"/>
              <a:t> </a:t>
            </a:r>
            <a:r>
              <a:rPr lang="pl-PL" dirty="0" err="1" smtClean="0"/>
              <a:t>Dr</a:t>
            </a:r>
            <a:r>
              <a:rPr lang="pl-PL" dirty="0" smtClean="0"/>
              <a:t>. </a:t>
            </a:r>
            <a:r>
              <a:rPr lang="de-DE" dirty="0" err="1" smtClean="0"/>
              <a:t>Kovač</a:t>
            </a:r>
            <a:r>
              <a:rPr lang="de-DE" dirty="0" smtClean="0"/>
              <a:t>, Hamburg</a:t>
            </a:r>
            <a:r>
              <a:rPr lang="pl-PL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pl-PL" dirty="0" err="1" smtClean="0"/>
              <a:t>Stolze</a:t>
            </a:r>
            <a:r>
              <a:rPr lang="pl-PL" dirty="0" smtClean="0"/>
              <a:t>, R., 1999, </a:t>
            </a:r>
            <a:r>
              <a:rPr lang="pl-PL" b="1" dirty="0" err="1" smtClean="0"/>
              <a:t>Die</a:t>
            </a:r>
            <a:r>
              <a:rPr lang="pl-PL" b="1" dirty="0" smtClean="0"/>
              <a:t> </a:t>
            </a:r>
            <a:r>
              <a:rPr lang="pl-PL" b="1" dirty="0" err="1" smtClean="0"/>
              <a:t>Fachübersetzung</a:t>
            </a:r>
            <a:r>
              <a:rPr lang="pl-PL" b="1" dirty="0" smtClean="0"/>
              <a:t>. </a:t>
            </a:r>
            <a:r>
              <a:rPr lang="pl-PL" b="1" dirty="0" err="1" smtClean="0"/>
              <a:t>Eine</a:t>
            </a:r>
            <a:r>
              <a:rPr lang="pl-PL" b="1" dirty="0" smtClean="0"/>
              <a:t> </a:t>
            </a:r>
            <a:r>
              <a:rPr lang="pl-PL" b="1" dirty="0" err="1" smtClean="0"/>
              <a:t>Einführung</a:t>
            </a:r>
            <a:r>
              <a:rPr lang="pl-PL" dirty="0" smtClean="0"/>
              <a:t>, Gunter </a:t>
            </a:r>
            <a:r>
              <a:rPr lang="pl-PL" dirty="0" err="1" smtClean="0"/>
              <a:t>Narr</a:t>
            </a:r>
            <a:r>
              <a:rPr lang="pl-PL" dirty="0" smtClean="0"/>
              <a:t> </a:t>
            </a:r>
            <a:r>
              <a:rPr lang="pl-PL" dirty="0" err="1" smtClean="0"/>
              <a:t>Verlag</a:t>
            </a:r>
            <a:r>
              <a:rPr lang="pl-PL" dirty="0" smtClean="0"/>
              <a:t>, </a:t>
            </a:r>
            <a:r>
              <a:rPr lang="pl-PL" dirty="0" err="1" smtClean="0"/>
              <a:t>Tübingen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Literatura 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656184"/>
          </a:xfrm>
        </p:spPr>
        <p:txBody>
          <a:bodyPr/>
          <a:lstStyle/>
          <a:p>
            <a:pPr algn="ctr"/>
            <a:r>
              <a:rPr lang="pl-PL" dirty="0" smtClean="0"/>
              <a:t>Dziękuję za uwagę! 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80520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czynność prawna zawierająca co najmniej dwa zgodne oświadczenia woli zmierzające do powstania, zmiany lub ustania stosunku prawnego (</a:t>
            </a:r>
            <a:r>
              <a:rPr lang="pl-PL" dirty="0" err="1" smtClean="0"/>
              <a:t>Kalina-Prasznic</a:t>
            </a:r>
            <a:r>
              <a:rPr lang="pl-PL" dirty="0" smtClean="0"/>
              <a:t> 2007: 890);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/>
          <a:lstStyle/>
          <a:p>
            <a:pPr algn="ctr"/>
            <a:r>
              <a:rPr lang="pl-PL" dirty="0" smtClean="0"/>
              <a:t>Umowa (cywilnoprawna)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uregulowana w (polskim i niemieckim) prawie cywilnym;</a:t>
            </a:r>
          </a:p>
          <a:p>
            <a:r>
              <a:rPr lang="pl-PL" dirty="0" smtClean="0"/>
              <a:t>realizuje zasadę równorzędności podmiotów;</a:t>
            </a:r>
          </a:p>
          <a:p>
            <a:r>
              <a:rPr lang="pl-PL" dirty="0" smtClean="0"/>
              <a:t>podlega zasadzie swobody umów: strony wybierają kontrahenta, samodzielnie kształtują treść stosunku prawnego/ustalają treść umowy oraz nadają formę oświadczeniom woli (najczęściej pisemną) (por. </a:t>
            </a:r>
            <a:r>
              <a:rPr lang="pl-PL" dirty="0" err="1" smtClean="0"/>
              <a:t>Kalina-Prasznic</a:t>
            </a:r>
            <a:r>
              <a:rPr lang="pl-PL" dirty="0" smtClean="0"/>
              <a:t> 2007: 890).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Umowa cywilnoprawna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Umowy cywilnoprawne / </a:t>
            </a:r>
            <a:r>
              <a:rPr lang="pl-PL" dirty="0" err="1" smtClean="0"/>
              <a:t>zivilrechtliche</a:t>
            </a:r>
            <a:r>
              <a:rPr lang="pl-PL" dirty="0" smtClean="0"/>
              <a:t> </a:t>
            </a:r>
            <a:r>
              <a:rPr lang="pl-PL" dirty="0" err="1" smtClean="0"/>
              <a:t>Verträge</a:t>
            </a:r>
            <a:endParaRPr lang="pl-PL" dirty="0" smtClean="0"/>
          </a:p>
          <a:p>
            <a:r>
              <a:rPr lang="pl-PL" dirty="0" smtClean="0"/>
              <a:t>Umowy handlowe / </a:t>
            </a:r>
            <a:r>
              <a:rPr lang="pl-PL" dirty="0" err="1" smtClean="0"/>
              <a:t>Handelsverträge</a:t>
            </a:r>
            <a:endParaRPr lang="pl-PL" dirty="0" smtClean="0"/>
          </a:p>
          <a:p>
            <a:r>
              <a:rPr lang="pl-PL" dirty="0" smtClean="0"/>
              <a:t>Umowy o pracę / </a:t>
            </a:r>
            <a:r>
              <a:rPr lang="pl-PL" dirty="0" err="1" smtClean="0"/>
              <a:t>Arbeitsverträge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Rodzaje umów w Polsce i w Niemczech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50440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2000" b="1" dirty="0" smtClean="0"/>
              <a:t>Niemcy</a:t>
            </a:r>
          </a:p>
          <a:p>
            <a:r>
              <a:rPr lang="pl-PL" sz="2000" dirty="0" smtClean="0"/>
              <a:t>system prawa na bazie prawa rzymskiego </a:t>
            </a:r>
          </a:p>
          <a:p>
            <a:r>
              <a:rPr lang="pl-PL" sz="2000" dirty="0" smtClean="0"/>
              <a:t>źródła prawa cywilnego:</a:t>
            </a:r>
          </a:p>
          <a:p>
            <a:pPr>
              <a:buFontTx/>
              <a:buChar char="-"/>
            </a:pPr>
            <a:r>
              <a:rPr lang="pl-PL" sz="2000" dirty="0" err="1" smtClean="0"/>
              <a:t>Grundgesetz</a:t>
            </a:r>
            <a:r>
              <a:rPr lang="pl-PL" sz="2000" dirty="0" smtClean="0"/>
              <a:t>/niemiecka Ustawa zasadnicza z dn. 23.05.1949,</a:t>
            </a:r>
          </a:p>
          <a:p>
            <a:pPr>
              <a:buFontTx/>
              <a:buChar char="-"/>
            </a:pPr>
            <a:r>
              <a:rPr lang="pl-PL" sz="2000" dirty="0" err="1" smtClean="0"/>
              <a:t>Bürgerliches</a:t>
            </a:r>
            <a:r>
              <a:rPr lang="pl-PL" sz="2000" dirty="0" smtClean="0"/>
              <a:t> </a:t>
            </a:r>
            <a:r>
              <a:rPr lang="pl-PL" sz="2000" dirty="0" err="1" smtClean="0"/>
              <a:t>Gesetzbuch</a:t>
            </a:r>
            <a:r>
              <a:rPr lang="pl-PL" sz="2000" dirty="0" smtClean="0"/>
              <a:t>/niemiecki Kodeks cywilny z dn. 18.08.1896, z późniejszymi zmianami obowiązuje w wersji z ogłoszenia z dn. 2.01.2002 (Federalny Dz. U. I S. 42, 2909; 2003 I S. 738), ostatnia zmiana z dn. 21.12.2019 (Federalny Dz. U. I S. 2911).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900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000" b="1" dirty="0" smtClean="0"/>
              <a:t>Polska</a:t>
            </a:r>
          </a:p>
          <a:p>
            <a:r>
              <a:rPr lang="pl-PL" sz="2000" dirty="0" smtClean="0"/>
              <a:t>system prawa na bazie prawa rzymskiego </a:t>
            </a:r>
          </a:p>
          <a:p>
            <a:r>
              <a:rPr lang="pl-PL" sz="2000" dirty="0" smtClean="0"/>
              <a:t>źródła prawa cywilnego:</a:t>
            </a:r>
          </a:p>
          <a:p>
            <a:pPr>
              <a:buFontTx/>
              <a:buChar char="-"/>
            </a:pPr>
            <a:r>
              <a:rPr lang="pl-PL" sz="2000" dirty="0" smtClean="0"/>
              <a:t>Konstytucja RP z dn. 2.04.1997,</a:t>
            </a:r>
          </a:p>
          <a:p>
            <a:pPr>
              <a:buFontTx/>
              <a:buChar char="-"/>
            </a:pPr>
            <a:r>
              <a:rPr lang="pl-PL" sz="2000" dirty="0" smtClean="0"/>
              <a:t>Kodeks cywilny z dn. 23.04.1964 z późniejszymi zmianami (Dz. U. 1964 nr 16 poz. 93, tekst jednolity ustawy z dn. 9.02.2017 z późniejszymi zmianami (Dz. U.  </a:t>
            </a:r>
            <a:r>
              <a:rPr lang="de-DE" sz="2000" dirty="0" smtClean="0"/>
              <a:t>2017 pos. 459 – 2019).</a:t>
            </a:r>
            <a:endParaRPr lang="pl-PL" sz="2000" dirty="0" smtClean="0"/>
          </a:p>
          <a:p>
            <a:pPr>
              <a:buNone/>
            </a:pPr>
            <a:r>
              <a:rPr lang="pl-PL" sz="2000" dirty="0" smtClean="0"/>
              <a:t> </a:t>
            </a:r>
          </a:p>
          <a:p>
            <a:pPr>
              <a:buNone/>
            </a:pPr>
            <a:r>
              <a:rPr lang="pl-PL" sz="1800" dirty="0" smtClean="0"/>
              <a:t> </a:t>
            </a:r>
            <a:endParaRPr lang="pl-PL" sz="18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dirty="0" smtClean="0"/>
              <a:t>Podstawy prawne umów</a:t>
            </a:r>
            <a:endParaRPr lang="pl-PL" sz="3600" dirty="0"/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251520" y="692696"/>
            <a:ext cx="4244280" cy="60486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600" dirty="0" smtClean="0"/>
              <a:t>Niemcy</a:t>
            </a:r>
          </a:p>
          <a:p>
            <a:r>
              <a:rPr lang="pl-PL" sz="1600" dirty="0" smtClean="0"/>
              <a:t>umowy handlowe –</a:t>
            </a:r>
            <a:r>
              <a:rPr lang="pl-PL" sz="1600" dirty="0" err="1" smtClean="0"/>
              <a:t>Handelsgesetzbuch</a:t>
            </a:r>
            <a:r>
              <a:rPr lang="pl-PL" sz="1600" dirty="0" smtClean="0"/>
              <a:t>/</a:t>
            </a:r>
            <a:r>
              <a:rPr lang="pl-PL" sz="1600" b="1" dirty="0" smtClean="0"/>
              <a:t>HGB</a:t>
            </a:r>
            <a:r>
              <a:rPr lang="pl-PL" sz="1600" dirty="0" smtClean="0"/>
              <a:t>/ Kodeks handlowy z dn. 10.05.1897 oraz ustawy o poszczególnych rodzajach spółek np. </a:t>
            </a:r>
          </a:p>
          <a:p>
            <a:pPr>
              <a:buNone/>
            </a:pPr>
            <a:r>
              <a:rPr lang="pl-PL" sz="1600" b="1" dirty="0" smtClean="0"/>
              <a:t>    - </a:t>
            </a:r>
            <a:r>
              <a:rPr lang="pl-PL" sz="1600" b="1" dirty="0" err="1" smtClean="0"/>
              <a:t>AktG</a:t>
            </a:r>
            <a:r>
              <a:rPr lang="pl-PL" sz="1600" dirty="0" smtClean="0"/>
              <a:t>/</a:t>
            </a:r>
            <a:r>
              <a:rPr lang="pl-PL" sz="1600" dirty="0" err="1" smtClean="0"/>
              <a:t>Aktiengesetz</a:t>
            </a:r>
            <a:r>
              <a:rPr lang="pl-PL" sz="1600" dirty="0" smtClean="0"/>
              <a:t> z dn. 6.09.1965 (ostatnio zmieniony przez art. 6 Ustawy z dn. 19.06.2023), </a:t>
            </a:r>
          </a:p>
          <a:p>
            <a:pPr>
              <a:buNone/>
            </a:pPr>
            <a:r>
              <a:rPr lang="pl-PL" sz="1600" b="1" dirty="0" smtClean="0"/>
              <a:t>    - </a:t>
            </a:r>
            <a:r>
              <a:rPr lang="pl-PL" sz="1600" b="1" dirty="0" err="1" smtClean="0"/>
              <a:t>GmbHG</a:t>
            </a:r>
            <a:r>
              <a:rPr lang="pl-PL" sz="1600" dirty="0" smtClean="0"/>
              <a:t>/</a:t>
            </a:r>
            <a:r>
              <a:rPr lang="pl-PL" sz="1600" dirty="0" err="1" smtClean="0"/>
              <a:t>Gesetz</a:t>
            </a:r>
            <a:r>
              <a:rPr lang="pl-PL" sz="1600" dirty="0" smtClean="0"/>
              <a:t> </a:t>
            </a:r>
            <a:r>
              <a:rPr lang="pl-PL" sz="1600" dirty="0" err="1" smtClean="0"/>
              <a:t>betreffend</a:t>
            </a:r>
            <a:r>
              <a:rPr lang="pl-PL" sz="1600" dirty="0" smtClean="0"/>
              <a:t> </a:t>
            </a:r>
            <a:r>
              <a:rPr lang="pl-PL" sz="1600" dirty="0" err="1" smtClean="0"/>
              <a:t>die</a:t>
            </a:r>
            <a:r>
              <a:rPr lang="pl-PL" sz="1600" dirty="0" smtClean="0"/>
              <a:t> </a:t>
            </a:r>
            <a:r>
              <a:rPr lang="pl-PL" sz="1600" dirty="0" err="1" smtClean="0"/>
              <a:t>Gesellschaften</a:t>
            </a:r>
            <a:r>
              <a:rPr lang="pl-PL" sz="1600" dirty="0" smtClean="0"/>
              <a:t> mit </a:t>
            </a:r>
            <a:r>
              <a:rPr lang="pl-PL" sz="1600" dirty="0" err="1" smtClean="0"/>
              <a:t>beschränkter</a:t>
            </a:r>
            <a:r>
              <a:rPr lang="pl-PL" sz="1600" dirty="0" smtClean="0"/>
              <a:t> </a:t>
            </a:r>
            <a:r>
              <a:rPr lang="pl-PL" sz="1600" dirty="0" err="1" smtClean="0"/>
              <a:t>Haftung</a:t>
            </a:r>
            <a:r>
              <a:rPr lang="pl-PL" sz="1600" dirty="0" smtClean="0"/>
              <a:t> z dn. 20.04.1892 (ostatnio zmieniony przez art. 9 Ustawy z dn. 22.02.2023), czy</a:t>
            </a:r>
          </a:p>
          <a:p>
            <a:pPr>
              <a:buNone/>
            </a:pPr>
            <a:r>
              <a:rPr lang="pl-PL" sz="1600" dirty="0" smtClean="0"/>
              <a:t>   - </a:t>
            </a:r>
            <a:r>
              <a:rPr lang="pl-PL" sz="1600" b="1" dirty="0" err="1" smtClean="0"/>
              <a:t>PartGG</a:t>
            </a:r>
            <a:r>
              <a:rPr lang="pl-PL" sz="1600" dirty="0" smtClean="0"/>
              <a:t>/</a:t>
            </a:r>
            <a:r>
              <a:rPr lang="pl-PL" sz="1600" dirty="0" err="1" smtClean="0"/>
              <a:t>Gesetz</a:t>
            </a:r>
            <a:r>
              <a:rPr lang="pl-PL" sz="1600" dirty="0" smtClean="0"/>
              <a:t> </a:t>
            </a:r>
            <a:r>
              <a:rPr lang="pl-PL" sz="1600" dirty="0" err="1" smtClean="0"/>
              <a:t>über</a:t>
            </a:r>
            <a:r>
              <a:rPr lang="pl-PL" sz="1600" dirty="0" smtClean="0"/>
              <a:t> </a:t>
            </a:r>
            <a:r>
              <a:rPr lang="pl-PL" sz="1600" dirty="0" err="1" smtClean="0"/>
              <a:t>Partnerschaftsgesellschaften</a:t>
            </a:r>
            <a:r>
              <a:rPr lang="pl-PL" sz="1600" dirty="0" smtClean="0"/>
              <a:t> </a:t>
            </a:r>
            <a:r>
              <a:rPr lang="pl-PL" sz="1600" dirty="0" err="1" smtClean="0"/>
              <a:t>Angehöriger</a:t>
            </a:r>
            <a:r>
              <a:rPr lang="pl-PL" sz="1600" dirty="0" smtClean="0"/>
              <a:t> </a:t>
            </a:r>
            <a:r>
              <a:rPr lang="pl-PL" sz="1600" dirty="0" err="1" smtClean="0"/>
              <a:t>Freier</a:t>
            </a:r>
            <a:r>
              <a:rPr lang="pl-PL" sz="1600" dirty="0" smtClean="0"/>
              <a:t> </a:t>
            </a:r>
            <a:r>
              <a:rPr lang="pl-PL" sz="1600" dirty="0" err="1" smtClean="0"/>
              <a:t>Berufe</a:t>
            </a:r>
            <a:r>
              <a:rPr lang="pl-PL" sz="1600" dirty="0" smtClean="0"/>
              <a:t> z dn. 25.07.1994</a:t>
            </a:r>
          </a:p>
          <a:p>
            <a:r>
              <a:rPr lang="pl-PL" sz="1600" dirty="0" smtClean="0"/>
              <a:t>umowy o pracę – uregulowane w BGB, § 611a pkt.1 BGB, a także m.in. w: </a:t>
            </a:r>
            <a:r>
              <a:rPr lang="pl-PL" sz="1600" dirty="0" err="1" smtClean="0"/>
              <a:t>GewO</a:t>
            </a:r>
            <a:r>
              <a:rPr lang="pl-PL" sz="1600" dirty="0" smtClean="0"/>
              <a:t>, HGB, </a:t>
            </a:r>
            <a:r>
              <a:rPr lang="pl-PL" sz="1600" dirty="0" err="1" smtClean="0"/>
              <a:t>NachwG</a:t>
            </a:r>
            <a:r>
              <a:rPr lang="pl-PL" sz="1600" dirty="0" smtClean="0"/>
              <a:t> (</a:t>
            </a:r>
            <a:r>
              <a:rPr lang="pl-PL" sz="1600" dirty="0" err="1" smtClean="0"/>
              <a:t>essentialia</a:t>
            </a:r>
            <a:r>
              <a:rPr lang="pl-PL" sz="1600" dirty="0" smtClean="0"/>
              <a:t> </a:t>
            </a:r>
            <a:r>
              <a:rPr lang="pl-PL" sz="1600" dirty="0" err="1" smtClean="0"/>
              <a:t>negotii</a:t>
            </a:r>
            <a:r>
              <a:rPr lang="pl-PL" sz="1600" dirty="0" smtClean="0"/>
              <a:t>)</a:t>
            </a:r>
          </a:p>
          <a:p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648200" y="692696"/>
            <a:ext cx="4244280" cy="59766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Polska</a:t>
            </a:r>
          </a:p>
          <a:p>
            <a:r>
              <a:rPr lang="pl-PL" dirty="0" smtClean="0"/>
              <a:t>umowy handlowe – Kodeks spółek handlowych z dn. 15.09.2000/ KSH/ </a:t>
            </a:r>
            <a:r>
              <a:rPr lang="pl-PL" dirty="0" err="1" smtClean="0"/>
              <a:t>Handelsgesell-schaftengesetzbuch</a:t>
            </a:r>
            <a:r>
              <a:rPr lang="pl-PL" dirty="0" smtClean="0"/>
              <a:t>/HGGB</a:t>
            </a:r>
          </a:p>
          <a:p>
            <a:endParaRPr lang="pl-PL" dirty="0" smtClean="0"/>
          </a:p>
          <a:p>
            <a:r>
              <a:rPr lang="pl-PL" dirty="0" smtClean="0"/>
              <a:t>umowy o pracę – Kodeks pracy z dn. 26.06.1974/ KP/ </a:t>
            </a:r>
            <a:r>
              <a:rPr lang="pl-PL" dirty="0" err="1" smtClean="0"/>
              <a:t>Arbeitsgesetzbuch</a:t>
            </a:r>
            <a:r>
              <a:rPr lang="pl-PL" dirty="0" smtClean="0"/>
              <a:t>/ AGB; uregulowana w  art. 25 – 67 KP; w art. 29 § 1 KP określone są jej </a:t>
            </a:r>
            <a:r>
              <a:rPr lang="pl-PL" dirty="0" err="1" smtClean="0"/>
              <a:t>essentialia</a:t>
            </a:r>
            <a:r>
              <a:rPr lang="pl-PL" dirty="0" smtClean="0"/>
              <a:t> </a:t>
            </a:r>
            <a:r>
              <a:rPr lang="pl-PL" dirty="0" err="1" smtClean="0"/>
              <a:t>negotii</a:t>
            </a:r>
            <a:r>
              <a:rPr lang="pl-PL" dirty="0" smtClean="0"/>
              <a:t>;</a:t>
            </a:r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Podstawy prawne umów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Największy zbiór w KC (Księga trzecia. Zobowiązania - od art. 535) i w BGB (Buch 2. </a:t>
            </a:r>
            <a:r>
              <a:rPr lang="pl-PL" dirty="0" err="1" smtClean="0"/>
              <a:t>Recht</a:t>
            </a:r>
            <a:r>
              <a:rPr lang="pl-PL" dirty="0" smtClean="0"/>
              <a:t> der </a:t>
            </a:r>
            <a:r>
              <a:rPr lang="pl-PL" dirty="0" err="1" smtClean="0"/>
              <a:t>Schuldverhältnisse</a:t>
            </a:r>
            <a:r>
              <a:rPr lang="pl-PL" dirty="0" smtClean="0"/>
              <a:t> – ab §433) – umowy cywilnoprawne</a:t>
            </a:r>
          </a:p>
          <a:p>
            <a:r>
              <a:rPr lang="pl-PL" dirty="0" smtClean="0"/>
              <a:t>w KSH i w HGB oraz </a:t>
            </a:r>
            <a:r>
              <a:rPr lang="pl-PL" dirty="0" err="1" smtClean="0"/>
              <a:t>niem</a:t>
            </a:r>
            <a:r>
              <a:rPr lang="pl-PL" dirty="0" smtClean="0"/>
              <a:t>. ustawach dot. spółek – umowy handlowe </a:t>
            </a:r>
          </a:p>
          <a:p>
            <a:r>
              <a:rPr lang="pl-PL" dirty="0" smtClean="0"/>
              <a:t>w KP, a w niemieckim systemie umowa o pracę jest uregulowana w § 611a pkt. 1 BGB jako pewien rodzaj umowy o określoną pracę/</a:t>
            </a:r>
            <a:r>
              <a:rPr lang="pl-PL" dirty="0" err="1" smtClean="0"/>
              <a:t>Dienstvertrag</a:t>
            </a:r>
            <a:r>
              <a:rPr lang="pl-PL" dirty="0" smtClean="0"/>
              <a:t> (umowy o pracę na czas określony, nieokreślony i w </a:t>
            </a:r>
            <a:r>
              <a:rPr lang="pl-PL" dirty="0" err="1" smtClean="0"/>
              <a:t>niem</a:t>
            </a:r>
            <a:r>
              <a:rPr lang="pl-PL" dirty="0" smtClean="0"/>
              <a:t>. prawie pracy – umowa o pracę na okres próbny/</a:t>
            </a:r>
            <a:r>
              <a:rPr lang="pl-PL" dirty="0" err="1" smtClean="0"/>
              <a:t>Arbeitsvertrag</a:t>
            </a:r>
            <a:r>
              <a:rPr lang="pl-PL" dirty="0" smtClean="0"/>
              <a:t> </a:t>
            </a:r>
            <a:r>
              <a:rPr lang="pl-PL" dirty="0" err="1" smtClean="0"/>
              <a:t>auf</a:t>
            </a:r>
            <a:r>
              <a:rPr lang="pl-PL" dirty="0" smtClean="0"/>
              <a:t> </a:t>
            </a:r>
            <a:r>
              <a:rPr lang="pl-PL" dirty="0" err="1" smtClean="0"/>
              <a:t>Probe</a:t>
            </a:r>
            <a:r>
              <a:rPr lang="pl-PL" dirty="0" smtClean="0"/>
              <a:t>) 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Katalogi umów</a:t>
            </a:r>
            <a:endParaRPr lang="pl-PL" dirty="0"/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481328"/>
            <a:ext cx="8712968" cy="5090944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/>
              <a:t>tzw. definicja ustawowa umowy </a:t>
            </a:r>
            <a:r>
              <a:rPr lang="pl-PL" sz="2000" dirty="0" smtClean="0"/>
              <a:t>[Definicja ustawowa lub przepis definicyjny to przepis prawny zawierający definicję określenia użytego w akcie normatywnym (por. </a:t>
            </a:r>
            <a:r>
              <a:rPr lang="pl-PL" sz="2000" dirty="0" err="1" smtClean="0"/>
              <a:t>Kalina-Prasznic</a:t>
            </a:r>
            <a:r>
              <a:rPr lang="pl-PL" sz="2000" dirty="0" smtClean="0"/>
              <a:t> 2007: 656)] </a:t>
            </a:r>
          </a:p>
          <a:p>
            <a:r>
              <a:rPr lang="pl-PL" dirty="0" smtClean="0"/>
              <a:t>nazwa umowy,</a:t>
            </a:r>
          </a:p>
          <a:p>
            <a:r>
              <a:rPr lang="pl-PL" dirty="0" smtClean="0"/>
              <a:t>nazwy stron umowy,</a:t>
            </a:r>
          </a:p>
          <a:p>
            <a:r>
              <a:rPr lang="pl-PL" dirty="0" smtClean="0"/>
              <a:t>określenia podstawowych warunków umowy lub jej istotnych elementów (tzw. </a:t>
            </a:r>
            <a:r>
              <a:rPr lang="pl-PL" dirty="0" err="1" smtClean="0"/>
              <a:t>essentialia</a:t>
            </a:r>
            <a:r>
              <a:rPr lang="pl-PL" dirty="0" smtClean="0"/>
              <a:t> </a:t>
            </a:r>
            <a:r>
              <a:rPr lang="pl-PL" dirty="0" err="1" smtClean="0"/>
              <a:t>negotii</a:t>
            </a:r>
            <a:r>
              <a:rPr lang="pl-PL" dirty="0" smtClean="0"/>
              <a:t>),</a:t>
            </a:r>
          </a:p>
          <a:p>
            <a:pPr>
              <a:buNone/>
            </a:pPr>
            <a:r>
              <a:rPr lang="pl-PL" b="1" dirty="0" smtClean="0"/>
              <a:t>co daje możliwość odszukania tekstu paralelnego</a:t>
            </a:r>
            <a:r>
              <a:rPr lang="pl-PL" dirty="0" smtClean="0"/>
              <a:t>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dirty="0" smtClean="0"/>
              <a:t>Informacje w przepisach prawnych dot. danego rodzaju umowy</a:t>
            </a:r>
            <a:endParaRPr lang="pl-PL" sz="3600" dirty="0"/>
          </a:p>
        </p:txBody>
      </p:sp>
    </p:spTree>
  </p:cSld>
  <p:clrMapOvr>
    <a:masterClrMapping/>
  </p:clrMapOvr>
  <p:transition spd="med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</TotalTime>
  <Words>1284</Words>
  <Application>Microsoft Office PowerPoint</Application>
  <PresentationFormat>Pokaz na ekranie (4:3)</PresentationFormat>
  <Paragraphs>149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Hol</vt:lpstr>
      <vt:lpstr>Standardowe formuły jako stały element umów w językach niemieckim i polskim w tłumaczeniu  (w świetle zasad języka prawa jako języka fachowego) </vt:lpstr>
      <vt:lpstr>Plan wystąpienia</vt:lpstr>
      <vt:lpstr>Umowa (cywilnoprawna)</vt:lpstr>
      <vt:lpstr>Umowa cywilnoprawna</vt:lpstr>
      <vt:lpstr>Rodzaje umów w Polsce i w Niemczech</vt:lpstr>
      <vt:lpstr>Podstawy prawne umów</vt:lpstr>
      <vt:lpstr>Podstawy prawne umów</vt:lpstr>
      <vt:lpstr>Katalogi umów</vt:lpstr>
      <vt:lpstr>Informacje w przepisach prawnych dot. danego rodzaju umowy</vt:lpstr>
      <vt:lpstr>Ogólna struktura umowy  (por. Jopek-Bosiacka 2006: 91)</vt:lpstr>
      <vt:lpstr>Formuły standardowe  (Stolze 1997: 176)</vt:lpstr>
      <vt:lpstr>Formuły standardowe</vt:lpstr>
      <vt:lpstr>Umowa cywilnoprawna   przykłady elementów stałych </vt:lpstr>
      <vt:lpstr>Umowa o pracę   przykłady elementów stałych</vt:lpstr>
      <vt:lpstr>Umowa handlowa  przykłady elementów stałych</vt:lpstr>
      <vt:lpstr>Umowa handlowa w formie aktu notarialnego – przykłady elementów stałych</vt:lpstr>
      <vt:lpstr>Język prawa – cechy</vt:lpstr>
      <vt:lpstr>Zasady języka prawa a formuły standardowe</vt:lpstr>
      <vt:lpstr>WNIOSKI</vt:lpstr>
      <vt:lpstr>Literatura </vt:lpstr>
      <vt:lpstr>Dziękuję za uwagę!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Polskie i niemieckie umowy o pracę   - podobieństwa i różnice</dc:title>
  <dc:creator>mosie</dc:creator>
  <cp:lastModifiedBy>m.osiewicz@tlen.pl</cp:lastModifiedBy>
  <cp:revision>86</cp:revision>
  <dcterms:created xsi:type="dcterms:W3CDTF">2022-05-12T17:26:16Z</dcterms:created>
  <dcterms:modified xsi:type="dcterms:W3CDTF">2023-10-15T20:25:43Z</dcterms:modified>
</cp:coreProperties>
</file>