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smtClean="0"/>
              <a:t>Kliknij, aby edytować styl wzorca tytułu</a:t>
            </a:r>
            <a:endParaRPr lang="pl-PL"/>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p>
            <a:fld id="{66221E02-25CB-4963-84BC-0813985E7D90}" type="datetimeFigureOut">
              <a:rPr lang="pl-PL" smtClean="0"/>
              <a:pPr/>
              <a:t>29.03.2022</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 wzorca tytułu</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66221E02-25CB-4963-84BC-0813985E7D90}" type="datetimeFigureOut">
              <a:rPr lang="pl-PL" smtClean="0"/>
              <a:pPr/>
              <a:t>29.03.2022</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smtClean="0"/>
              <a:t>Kliknij, aby edytować styl wzorca tytułu</a:t>
            </a:r>
            <a:endParaRPr lang="pl-PL"/>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66221E02-25CB-4963-84BC-0813985E7D90}" type="datetimeFigureOut">
              <a:rPr lang="pl-PL" smtClean="0"/>
              <a:pPr/>
              <a:t>29.03.2022</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 wzorca tytułu</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66221E02-25CB-4963-84BC-0813985E7D90}" type="datetimeFigureOut">
              <a:rPr lang="pl-PL" smtClean="0"/>
              <a:pPr/>
              <a:t>29.03.2022</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 wzorca tytułu</a:t>
            </a:r>
            <a:endParaRPr lang="pl-PL"/>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66221E02-25CB-4963-84BC-0813985E7D90}" type="datetimeFigureOut">
              <a:rPr lang="pl-PL" smtClean="0"/>
              <a:pPr/>
              <a:t>29.03.2022</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 wzorca tytułu</a:t>
            </a:r>
            <a:endParaRPr lang="pl-PL"/>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p>
            <a:fld id="{66221E02-25CB-4963-84BC-0813985E7D90}" type="datetimeFigureOut">
              <a:rPr lang="pl-PL" smtClean="0"/>
              <a:pPr/>
              <a:t>29.03.2022</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smtClean="0"/>
              <a:t>Kliknij, aby edytować styl wzorca tytułu</a:t>
            </a:r>
            <a:endParaRPr lang="pl-PL"/>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p>
            <a:fld id="{66221E02-25CB-4963-84BC-0813985E7D90}" type="datetimeFigureOut">
              <a:rPr lang="pl-PL" smtClean="0"/>
              <a:pPr/>
              <a:t>29.03.2022</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 wzorca tytułu</a:t>
            </a:r>
            <a:endParaRPr lang="pl-PL"/>
          </a:p>
        </p:txBody>
      </p:sp>
      <p:sp>
        <p:nvSpPr>
          <p:cNvPr id="3" name="Symbol zastępczy daty 2"/>
          <p:cNvSpPr>
            <a:spLocks noGrp="1"/>
          </p:cNvSpPr>
          <p:nvPr>
            <p:ph type="dt" sz="half" idx="10"/>
          </p:nvPr>
        </p:nvSpPr>
        <p:spPr/>
        <p:txBody>
          <a:bodyPr/>
          <a:lstStyle/>
          <a:p>
            <a:fld id="{66221E02-25CB-4963-84BC-0813985E7D90}" type="datetimeFigureOut">
              <a:rPr lang="pl-PL" smtClean="0"/>
              <a:pPr/>
              <a:t>29.03.2022</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66221E02-25CB-4963-84BC-0813985E7D90}" type="datetimeFigureOut">
              <a:rPr lang="pl-PL" smtClean="0"/>
              <a:pPr/>
              <a:t>29.03.2022</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 wzorca tytułu</a:t>
            </a:r>
            <a:endParaRPr lang="pl-PL"/>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66221E02-25CB-4963-84BC-0813985E7D90}" type="datetimeFigureOut">
              <a:rPr lang="pl-PL" smtClean="0"/>
              <a:pPr/>
              <a:t>29.03.2022</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 wzorca tytułu</a:t>
            </a:r>
            <a:endParaRPr lang="pl-PL"/>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66221E02-25CB-4963-84BC-0813985E7D90}" type="datetimeFigureOut">
              <a:rPr lang="pl-PL" smtClean="0"/>
              <a:pPr/>
              <a:t>29.03.2022</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smtClean="0"/>
              <a:t>Kliknij, aby edytować styl wzorca tytułu</a:t>
            </a:r>
            <a:endParaRPr lang="pl-PL"/>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221E02-25CB-4963-84BC-0813985E7D90}" type="datetimeFigureOut">
              <a:rPr lang="pl-PL" smtClean="0"/>
              <a:pPr/>
              <a:t>29.03.2022</a:t>
            </a:fld>
            <a:endParaRPr lang="pl-PL"/>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9B7C76-EFF2-4CD8-A475-4750F11B4BC6}" type="slidenum">
              <a:rPr lang="pl-PL" smtClean="0"/>
              <a:pPr/>
              <a:t>‹#›</a:t>
            </a:fld>
            <a:endParaRPr lang="pl-P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lstStyle/>
          <a:p>
            <a:r>
              <a:rPr lang="pl-PL" b="1" dirty="0" smtClean="0"/>
              <a:t>PRAWO CYWILNE MATERIALNE</a:t>
            </a:r>
            <a:r>
              <a:rPr lang="pl-PL" dirty="0" smtClean="0"/>
              <a:t/>
            </a:r>
            <a:br>
              <a:rPr lang="pl-PL" dirty="0" smtClean="0"/>
            </a:br>
            <a:r>
              <a:rPr lang="pl-PL" sz="3200" b="1" dirty="0" smtClean="0"/>
              <a:t>WARSZTATY, 2.03.2022</a:t>
            </a:r>
            <a:endParaRPr lang="pl-PL" sz="3200" b="1" dirty="0"/>
          </a:p>
        </p:txBody>
      </p:sp>
      <p:sp>
        <p:nvSpPr>
          <p:cNvPr id="3" name="Podtytuł 2"/>
          <p:cNvSpPr>
            <a:spLocks noGrp="1"/>
          </p:cNvSpPr>
          <p:nvPr>
            <p:ph type="subTitle" idx="1"/>
          </p:nvPr>
        </p:nvSpPr>
        <p:spPr/>
        <p:txBody>
          <a:bodyPr>
            <a:normAutofit/>
          </a:bodyPr>
          <a:lstStyle/>
          <a:p>
            <a:r>
              <a:rPr lang="pl-PL" sz="2800" dirty="0" smtClean="0"/>
              <a:t>dr Małgorzata </a:t>
            </a:r>
            <a:r>
              <a:rPr lang="pl-PL" sz="2800" dirty="0" err="1" smtClean="0"/>
              <a:t>Osiewicz-Maternowska</a:t>
            </a:r>
            <a:endParaRPr lang="pl-PL" sz="2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600" b="1" dirty="0" smtClean="0"/>
              <a:t>SPRZEDAŻ</a:t>
            </a:r>
            <a:endParaRPr lang="pl-PL" sz="3600" b="1" dirty="0"/>
          </a:p>
        </p:txBody>
      </p:sp>
      <p:sp>
        <p:nvSpPr>
          <p:cNvPr id="3" name="Symbol zastępczy zawartości 2"/>
          <p:cNvSpPr>
            <a:spLocks noGrp="1"/>
          </p:cNvSpPr>
          <p:nvPr>
            <p:ph idx="1"/>
          </p:nvPr>
        </p:nvSpPr>
        <p:spPr>
          <a:xfrm>
            <a:off x="457200" y="1124744"/>
            <a:ext cx="8229600" cy="5001419"/>
          </a:xfrm>
        </p:spPr>
        <p:txBody>
          <a:bodyPr>
            <a:normAutofit fontScale="70000" lnSpcReduction="20000"/>
          </a:bodyPr>
          <a:lstStyle/>
          <a:p>
            <a:pPr>
              <a:buNone/>
            </a:pPr>
            <a:r>
              <a:rPr lang="pl-PL" b="1" dirty="0" smtClean="0"/>
              <a:t> </a:t>
            </a:r>
            <a:r>
              <a:rPr lang="pl-PL" i="1" dirty="0" smtClean="0"/>
              <a:t>Art.535 K.c.</a:t>
            </a:r>
            <a:endParaRPr lang="pl-PL" dirty="0" smtClean="0"/>
          </a:p>
          <a:p>
            <a:pPr>
              <a:buNone/>
            </a:pPr>
            <a:r>
              <a:rPr lang="pl-PL" i="1" dirty="0" smtClean="0"/>
              <a:t>Przez </a:t>
            </a:r>
            <a:r>
              <a:rPr lang="pl-PL" b="1" i="1" dirty="0" smtClean="0"/>
              <a:t>umowę sprzedaży </a:t>
            </a:r>
            <a:r>
              <a:rPr lang="pl-PL" i="1" dirty="0" smtClean="0"/>
              <a:t>sprzedawca zobowiązuje się przenieść na kupującego własność rzeczy i wydać mu rzecz, a kupujący zobowiązuje się rzecz odebrać i zapłacić sprzedawcy cenę. </a:t>
            </a:r>
            <a:endParaRPr lang="pl-PL" dirty="0" smtClean="0"/>
          </a:p>
          <a:p>
            <a:pPr>
              <a:buNone/>
            </a:pPr>
            <a:r>
              <a:rPr lang="pl-PL" dirty="0" smtClean="0"/>
              <a:t> </a:t>
            </a:r>
          </a:p>
          <a:p>
            <a:pPr algn="ctr">
              <a:buNone/>
            </a:pPr>
            <a:r>
              <a:rPr lang="pl-PL" sz="5100" b="1" dirty="0" smtClean="0"/>
              <a:t>KAUF</a:t>
            </a:r>
          </a:p>
          <a:p>
            <a:pPr>
              <a:buNone/>
            </a:pPr>
            <a:r>
              <a:rPr lang="de-DE" dirty="0" smtClean="0"/>
              <a:t>§ 433 </a:t>
            </a:r>
            <a:r>
              <a:rPr lang="pl-PL" dirty="0" smtClean="0"/>
              <a:t>BGB</a:t>
            </a:r>
          </a:p>
          <a:p>
            <a:pPr marL="514350" indent="-514350">
              <a:buAutoNum type="arabicParenR"/>
            </a:pPr>
            <a:r>
              <a:rPr lang="de-DE" dirty="0" smtClean="0"/>
              <a:t>Durch den Kaufvertrag wird der Verkäufer einer Sache verpflichtet, dem Käufer die Sache zu übergeben und das Eigentum an der Sache zu verschaffen. Der Verkäufer hat dem Käufer die Sache frei von Sach- und Rechtsmängeln zu verschaffen. </a:t>
            </a:r>
            <a:endParaRPr lang="pl-PL" dirty="0" smtClean="0"/>
          </a:p>
          <a:p>
            <a:pPr marL="514350" indent="-514350">
              <a:buAutoNum type="arabicParenR"/>
            </a:pPr>
            <a:r>
              <a:rPr lang="de-DE" dirty="0" smtClean="0"/>
              <a:t>Der Käufer ist verpflichtet, dem Verkäufer den vereinbarten Preis zu zahlen und die gekaufte Sache abzunehmen</a:t>
            </a:r>
            <a:endParaRPr lang="pl-PL" dirty="0" smtClean="0"/>
          </a:p>
          <a:p>
            <a:endParaRPr lang="pl-PL"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3082354"/>
          </a:xfrm>
        </p:spPr>
        <p:txBody>
          <a:bodyPr>
            <a:normAutofit fontScale="90000"/>
          </a:bodyPr>
          <a:lstStyle/>
          <a:p>
            <a:pPr lvl="0" algn="just"/>
            <a:r>
              <a:rPr lang="pl-PL" sz="2700" dirty="0" smtClean="0"/>
              <a:t>3. są właścicielami niezabudowanej nieruchomości położonej w Piasecznie, w obrębie 0004, oznaczonej jako działka numer 284 (dwieście osiemdziesiąt cztery), o obszarze 1468 m</a:t>
            </a:r>
            <a:r>
              <a:rPr lang="pl-PL" sz="2700" baseline="30000" dirty="0" smtClean="0"/>
              <a:t>2</a:t>
            </a:r>
            <a:r>
              <a:rPr lang="pl-PL" sz="2700" dirty="0" smtClean="0"/>
              <a:t> (tysiąc czterysta sześćdziesiąt osiem metrów kwadratowych), dla której Sąd Rejonowy w Piasecznie, IV Wydział Ksiąg Wieczystych, prowadzi księgę wieczystą KWWA1I/99099998/0, ------------------</a:t>
            </a:r>
            <a:r>
              <a:rPr lang="pl-PL" dirty="0" smtClean="0"/>
              <a:t/>
            </a:r>
            <a:br>
              <a:rPr lang="pl-PL" dirty="0" smtClean="0"/>
            </a:br>
            <a:endParaRPr lang="pl-PL" dirty="0"/>
          </a:p>
        </p:txBody>
      </p:sp>
      <p:sp>
        <p:nvSpPr>
          <p:cNvPr id="3" name="Symbol zastępczy zawartości 2"/>
          <p:cNvSpPr>
            <a:spLocks noGrp="1"/>
          </p:cNvSpPr>
          <p:nvPr>
            <p:ph idx="1"/>
          </p:nvPr>
        </p:nvSpPr>
        <p:spPr>
          <a:xfrm>
            <a:off x="457200" y="3501008"/>
            <a:ext cx="8229600" cy="2625155"/>
          </a:xfrm>
        </p:spPr>
        <p:txBody>
          <a:bodyPr>
            <a:normAutofit fontScale="85000" lnSpcReduction="20000"/>
          </a:bodyPr>
          <a:lstStyle/>
          <a:p>
            <a:pPr lvl="0">
              <a:buNone/>
            </a:pPr>
            <a:r>
              <a:rPr lang="pl-PL" dirty="0" smtClean="0"/>
              <a:t>3. </a:t>
            </a:r>
            <a:r>
              <a:rPr lang="de-DE" dirty="0" smtClean="0"/>
              <a:t>Eigentümer (</a:t>
            </a:r>
            <a:r>
              <a:rPr lang="pl-PL" dirty="0" err="1" smtClean="0">
                <a:solidFill>
                  <a:srgbClr val="FF0000"/>
                </a:solidFill>
              </a:rPr>
              <a:t>keine</a:t>
            </a:r>
            <a:r>
              <a:rPr lang="pl-PL" dirty="0" smtClean="0">
                <a:solidFill>
                  <a:srgbClr val="FF0000"/>
                </a:solidFill>
              </a:rPr>
              <a:t> </a:t>
            </a:r>
            <a:r>
              <a:rPr lang="de-DE" dirty="0" smtClean="0">
                <a:solidFill>
                  <a:srgbClr val="FF0000"/>
                </a:solidFill>
              </a:rPr>
              <a:t>Besitzer</a:t>
            </a:r>
            <a:r>
              <a:rPr lang="pl-PL" dirty="0" smtClean="0">
                <a:solidFill>
                  <a:srgbClr val="FF0000"/>
                </a:solidFill>
              </a:rPr>
              <a:t> </a:t>
            </a:r>
            <a:r>
              <a:rPr lang="pl-PL" dirty="0" err="1" smtClean="0">
                <a:solidFill>
                  <a:srgbClr val="FF0000"/>
                </a:solidFill>
              </a:rPr>
              <a:t>bzw</a:t>
            </a:r>
            <a:r>
              <a:rPr lang="pl-PL" dirty="0" smtClean="0">
                <a:solidFill>
                  <a:srgbClr val="FF0000"/>
                </a:solidFill>
              </a:rPr>
              <a:t>. </a:t>
            </a:r>
            <a:r>
              <a:rPr lang="de-DE" dirty="0" smtClean="0">
                <a:solidFill>
                  <a:srgbClr val="FF0000"/>
                </a:solidFill>
              </a:rPr>
              <a:t>Inhaber</a:t>
            </a:r>
            <a:r>
              <a:rPr lang="de-DE" dirty="0" smtClean="0"/>
              <a:t>) einer unbebauten Immobilie in </a:t>
            </a:r>
            <a:r>
              <a:rPr lang="de-DE" dirty="0" err="1" smtClean="0"/>
              <a:t>Piaseczno</a:t>
            </a:r>
            <a:r>
              <a:rPr lang="de-DE" dirty="0" smtClean="0"/>
              <a:t> gelegen, im Bezirk 0004, als Grundstück Nr. 285 (in Worten:…) gezeichnet, mit einer Fläche (</a:t>
            </a:r>
            <a:r>
              <a:rPr lang="de-DE" dirty="0" err="1" smtClean="0"/>
              <a:t>obszar</a:t>
            </a:r>
            <a:r>
              <a:rPr lang="de-DE" dirty="0" smtClean="0"/>
              <a:t>?) von 1468m2 (in Worten:…) sind, für die das Amtsgericht in </a:t>
            </a:r>
            <a:r>
              <a:rPr lang="de-DE" dirty="0" err="1" smtClean="0"/>
              <a:t>Piaseczno</a:t>
            </a:r>
            <a:r>
              <a:rPr lang="de-DE" dirty="0" smtClean="0"/>
              <a:t>, </a:t>
            </a:r>
            <a:r>
              <a:rPr lang="de-DE" dirty="0" smtClean="0"/>
              <a:t>Grundbuchgericht</a:t>
            </a:r>
            <a:r>
              <a:rPr lang="pl-PL" dirty="0" smtClean="0"/>
              <a:t>/</a:t>
            </a:r>
            <a:r>
              <a:rPr lang="pl-PL" dirty="0" err="1" smtClean="0"/>
              <a:t>Grundbuchamt</a:t>
            </a:r>
            <a:r>
              <a:rPr lang="de-DE" dirty="0" smtClean="0"/>
              <a:t> </a:t>
            </a:r>
            <a:r>
              <a:rPr lang="de-DE" dirty="0" smtClean="0"/>
              <a:t>IV das Grundbuch unter der Nr. KWWA1I… führt,</a:t>
            </a:r>
            <a:endParaRPr lang="pl-PL" dirty="0" smtClean="0"/>
          </a:p>
          <a:p>
            <a:endParaRPr lang="pl-PL"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3658418"/>
          </a:xfrm>
        </p:spPr>
        <p:txBody>
          <a:bodyPr>
            <a:normAutofit fontScale="90000"/>
          </a:bodyPr>
          <a:lstStyle/>
          <a:p>
            <a:pPr algn="l"/>
            <a:r>
              <a:rPr lang="pl-PL" sz="2200" b="1" dirty="0" smtClean="0"/>
              <a:t>§ 2.</a:t>
            </a:r>
            <a:r>
              <a:rPr lang="pl-PL" sz="2200" dirty="0" smtClean="0"/>
              <a:t> Stanisław i Ałła małżonkowie Kowalscy oświadczają, że udzielają nieodwołalnego i niegasnącego z chwilą śmierci pełnomocnictwa Agnieszce Monice Jabłońskiej, z domu Kowalskiej, córce Stanisława i Ałły, zamieszkałej: Warszawa 00-254 ul. Piękna 2/5, legitymującej się dowodem osobistym nr serii DAH 95439 ważnym do 31.11.2027 r., wedle oświadczenia używającej imienia Agnieszka; do: </a:t>
            </a:r>
            <a:br>
              <a:rPr lang="pl-PL" sz="2200" dirty="0" smtClean="0"/>
            </a:br>
            <a:r>
              <a:rPr lang="pl-PL" sz="2200" dirty="0" smtClean="0"/>
              <a:t>3. zarządu i administracji nieruchomościami stanowiącymi ich własność, opisanymi w § 1 ust. 3 i 4, w tym:</a:t>
            </a:r>
            <a:br>
              <a:rPr lang="pl-PL" sz="2200" dirty="0" smtClean="0"/>
            </a:br>
            <a:r>
              <a:rPr lang="pl-PL" sz="2200" dirty="0" smtClean="0"/>
              <a:t>- ustanawiania na nich ograniczonych praw rzeczowych, w tym hipotek oraz do podpisywania umów o ustanowienie ograniczonych praw rzeczowych i składania oświadczeń o zrzeczeniu się przysługujących im praw i roszczeń; -----</a:t>
            </a:r>
            <a:endParaRPr lang="pl-PL" sz="2200" dirty="0"/>
          </a:p>
        </p:txBody>
      </p:sp>
      <p:sp>
        <p:nvSpPr>
          <p:cNvPr id="3" name="Symbol zastępczy zawartości 2"/>
          <p:cNvSpPr>
            <a:spLocks noGrp="1"/>
          </p:cNvSpPr>
          <p:nvPr>
            <p:ph idx="1"/>
          </p:nvPr>
        </p:nvSpPr>
        <p:spPr>
          <a:xfrm>
            <a:off x="457200" y="4077072"/>
            <a:ext cx="8229600" cy="2448272"/>
          </a:xfrm>
        </p:spPr>
        <p:txBody>
          <a:bodyPr>
            <a:normAutofit fontScale="77500" lnSpcReduction="20000"/>
          </a:bodyPr>
          <a:lstStyle/>
          <a:p>
            <a:pPr lvl="0">
              <a:buNone/>
            </a:pPr>
            <a:r>
              <a:rPr lang="pl-PL" dirty="0" smtClean="0"/>
              <a:t>- </a:t>
            </a:r>
            <a:r>
              <a:rPr lang="de-DE" dirty="0" smtClean="0"/>
              <a:t>zur Begründung von beschränkten dinglichen Rechten auf den oben genannten Immobilien, darunter Hypotheken (</a:t>
            </a:r>
            <a:r>
              <a:rPr lang="de-DE" dirty="0" smtClean="0">
                <a:solidFill>
                  <a:srgbClr val="FF0000"/>
                </a:solidFill>
              </a:rPr>
              <a:t>na </a:t>
            </a:r>
            <a:r>
              <a:rPr lang="de-DE" dirty="0" err="1" smtClean="0">
                <a:solidFill>
                  <a:srgbClr val="FF0000"/>
                </a:solidFill>
              </a:rPr>
              <a:t>nieruchomości</a:t>
            </a:r>
            <a:r>
              <a:rPr lang="de-DE" dirty="0" smtClean="0">
                <a:solidFill>
                  <a:srgbClr val="FF0000"/>
                </a:solidFill>
              </a:rPr>
              <a:t>, Pfandrecht – </a:t>
            </a:r>
            <a:r>
              <a:rPr lang="de-DE" dirty="0" err="1" smtClean="0">
                <a:solidFill>
                  <a:srgbClr val="FF0000"/>
                </a:solidFill>
              </a:rPr>
              <a:t>zastaw</a:t>
            </a:r>
            <a:r>
              <a:rPr lang="de-DE" dirty="0" smtClean="0">
                <a:solidFill>
                  <a:srgbClr val="FF0000"/>
                </a:solidFill>
              </a:rPr>
              <a:t> na </a:t>
            </a:r>
            <a:r>
              <a:rPr lang="de-DE" dirty="0" err="1" smtClean="0">
                <a:solidFill>
                  <a:srgbClr val="FF0000"/>
                </a:solidFill>
              </a:rPr>
              <a:t>rzeczy</a:t>
            </a:r>
            <a:r>
              <a:rPr lang="de-DE" dirty="0" smtClean="0">
                <a:solidFill>
                  <a:srgbClr val="FF0000"/>
                </a:solidFill>
              </a:rPr>
              <a:t> </a:t>
            </a:r>
            <a:r>
              <a:rPr lang="de-DE" dirty="0" err="1" smtClean="0">
                <a:solidFill>
                  <a:srgbClr val="FF0000"/>
                </a:solidFill>
              </a:rPr>
              <a:t>ruchomej</a:t>
            </a:r>
            <a:r>
              <a:rPr lang="de-DE" dirty="0" smtClean="0"/>
              <a:t>) und zur Unterzeichnung von Verträgen über Begründung von beschränkten dinglichen Rechten und zur Abgabe der Erklärungen über Verzicht auf </a:t>
            </a:r>
            <a:r>
              <a:rPr lang="pl-PL" dirty="0" err="1" smtClean="0"/>
              <a:t>die</a:t>
            </a:r>
            <a:r>
              <a:rPr lang="pl-PL" dirty="0" smtClean="0"/>
              <a:t> </a:t>
            </a:r>
            <a:r>
              <a:rPr lang="de-DE" dirty="0" smtClean="0"/>
              <a:t>ihnen zustehende</a:t>
            </a:r>
            <a:r>
              <a:rPr lang="pl-PL" dirty="0" smtClean="0"/>
              <a:t>n</a:t>
            </a:r>
            <a:r>
              <a:rPr lang="de-DE" dirty="0" smtClean="0"/>
              <a:t> Rechte und Forderungen;</a:t>
            </a:r>
            <a:endParaRPr lang="pl-PL" dirty="0" smtClean="0"/>
          </a:p>
          <a:p>
            <a:endParaRPr lang="pl-PL"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3010346"/>
          </a:xfrm>
        </p:spPr>
        <p:txBody>
          <a:bodyPr>
            <a:normAutofit fontScale="90000"/>
          </a:bodyPr>
          <a:lstStyle/>
          <a:p>
            <a:r>
              <a:rPr lang="pl-PL" sz="2200" b="1" dirty="0" smtClean="0"/>
              <a:t/>
            </a:r>
            <a:br>
              <a:rPr lang="pl-PL" sz="2200" b="1" dirty="0" smtClean="0"/>
            </a:br>
            <a:r>
              <a:rPr lang="pl-PL" sz="2200" b="1" dirty="0" smtClean="0"/>
              <a:t>§ 3</a:t>
            </a:r>
            <a:r>
              <a:rPr lang="pl-PL" sz="2200" dirty="0" smtClean="0"/>
              <a:t>. Stanisław i Ałła małżonkowie Kowalscy oświadczają, że: 	</a:t>
            </a:r>
            <a:br>
              <a:rPr lang="pl-PL" sz="2200" dirty="0" smtClean="0"/>
            </a:br>
            <a:r>
              <a:rPr lang="pl-PL" sz="2200" dirty="0" smtClean="0"/>
              <a:t>-	pełnomocnictwo objęte tym aktem podlega prawu polskiemu, </a:t>
            </a:r>
            <a:br>
              <a:rPr lang="pl-PL" sz="2200" dirty="0" smtClean="0"/>
            </a:br>
            <a:r>
              <a:rPr lang="pl-PL" sz="2200" dirty="0" smtClean="0"/>
              <a:t>-	ustanowiony pełnomocnik może być stroną czynności, do dokonania których został umocowany, ponadto może reprezentować inne strony tej czynności, </a:t>
            </a:r>
            <a:br>
              <a:rPr lang="pl-PL" sz="2200" dirty="0" smtClean="0"/>
            </a:br>
            <a:r>
              <a:rPr lang="pl-PL" sz="2200" dirty="0" smtClean="0"/>
              <a:t>-	ustanowiony pełnomocnik może w zakresie swego umocowania udzielać dalszych pełnomocnictw (substytucja), </a:t>
            </a:r>
            <a:br>
              <a:rPr lang="pl-PL" sz="2200" dirty="0" smtClean="0"/>
            </a:br>
            <a:r>
              <a:rPr lang="pl-PL" sz="2200" dirty="0" smtClean="0"/>
              <a:t>-	wypisy aktu można wydawać </a:t>
            </a:r>
            <a:r>
              <a:rPr lang="pl-PL" sz="2200" dirty="0" err="1" smtClean="0"/>
              <a:t>stawającej</a:t>
            </a:r>
            <a:r>
              <a:rPr lang="pl-PL" sz="2200" dirty="0" smtClean="0"/>
              <a:t> i ustanowionemu pełnomocnikowi w dowolnej liczbie. </a:t>
            </a:r>
            <a:r>
              <a:rPr lang="pl-PL" sz="3100" dirty="0" smtClean="0"/>
              <a:t/>
            </a:r>
            <a:br>
              <a:rPr lang="pl-PL" sz="3100" dirty="0" smtClean="0"/>
            </a:br>
            <a:endParaRPr lang="pl-PL" sz="3100" dirty="0"/>
          </a:p>
        </p:txBody>
      </p:sp>
      <p:sp>
        <p:nvSpPr>
          <p:cNvPr id="3" name="Symbol zastępczy zawartości 2"/>
          <p:cNvSpPr>
            <a:spLocks noGrp="1"/>
          </p:cNvSpPr>
          <p:nvPr>
            <p:ph idx="1"/>
          </p:nvPr>
        </p:nvSpPr>
        <p:spPr>
          <a:xfrm>
            <a:off x="457200" y="3429000"/>
            <a:ext cx="8229600" cy="2697163"/>
          </a:xfrm>
        </p:spPr>
        <p:txBody>
          <a:bodyPr>
            <a:normAutofit fontScale="55000" lnSpcReduction="20000"/>
          </a:bodyPr>
          <a:lstStyle/>
          <a:p>
            <a:pPr>
              <a:buNone/>
            </a:pPr>
            <a:r>
              <a:rPr lang="de-DE" b="1" dirty="0" smtClean="0"/>
              <a:t>§ 3.</a:t>
            </a:r>
            <a:r>
              <a:rPr lang="de-DE" dirty="0" smtClean="0"/>
              <a:t> Die Eheleute </a:t>
            </a:r>
            <a:r>
              <a:rPr lang="de-DE" dirty="0" err="1" smtClean="0"/>
              <a:t>Stanisław</a:t>
            </a:r>
            <a:r>
              <a:rPr lang="de-DE" dirty="0" smtClean="0"/>
              <a:t> </a:t>
            </a:r>
            <a:r>
              <a:rPr lang="pl-PL" dirty="0" smtClean="0"/>
              <a:t>Kowalski </a:t>
            </a:r>
            <a:r>
              <a:rPr lang="de-DE" dirty="0" smtClean="0"/>
              <a:t>und </a:t>
            </a:r>
            <a:r>
              <a:rPr lang="de-DE" dirty="0" err="1" smtClean="0"/>
              <a:t>Ał</a:t>
            </a:r>
            <a:r>
              <a:rPr lang="pl-PL" dirty="0" smtClean="0"/>
              <a:t>ł</a:t>
            </a:r>
            <a:r>
              <a:rPr lang="de-DE" dirty="0" smtClean="0"/>
              <a:t>a </a:t>
            </a:r>
            <a:r>
              <a:rPr lang="de-DE" dirty="0" err="1" smtClean="0"/>
              <a:t>Kowals</a:t>
            </a:r>
            <a:r>
              <a:rPr lang="pl-PL" dirty="0" err="1" smtClean="0"/>
              <a:t>ka</a:t>
            </a:r>
            <a:r>
              <a:rPr lang="de-DE" dirty="0" smtClean="0"/>
              <a:t> </a:t>
            </a:r>
            <a:r>
              <a:rPr lang="de-DE" dirty="0" smtClean="0"/>
              <a:t>erklären, dass:</a:t>
            </a:r>
            <a:endParaRPr lang="pl-PL" dirty="0" smtClean="0"/>
          </a:p>
          <a:p>
            <a:pPr lvl="0">
              <a:buNone/>
            </a:pPr>
            <a:r>
              <a:rPr lang="pl-PL" dirty="0" smtClean="0"/>
              <a:t>- </a:t>
            </a:r>
            <a:r>
              <a:rPr lang="de-DE" dirty="0" smtClean="0"/>
              <a:t>die Vollmacht aus der vorliegenden Urkunde dem polnischen Recht unterliegt,</a:t>
            </a:r>
            <a:endParaRPr lang="pl-PL" dirty="0" smtClean="0"/>
          </a:p>
          <a:p>
            <a:pPr lvl="0">
              <a:buNone/>
            </a:pPr>
            <a:r>
              <a:rPr lang="pl-PL" dirty="0" smtClean="0"/>
              <a:t>- </a:t>
            </a:r>
            <a:r>
              <a:rPr lang="de-DE" dirty="0" smtClean="0"/>
              <a:t>der bestellte Bevollmächtigte als Partei der Handlungen, für die er bevollmächtigt wurde, </a:t>
            </a:r>
            <a:r>
              <a:rPr lang="de-DE" dirty="0" smtClean="0"/>
              <a:t>auftreten, </a:t>
            </a:r>
            <a:r>
              <a:rPr lang="de-DE" dirty="0" smtClean="0"/>
              <a:t>und </a:t>
            </a:r>
            <a:r>
              <a:rPr lang="de-DE" dirty="0" smtClean="0"/>
              <a:t>außerdem </a:t>
            </a:r>
            <a:r>
              <a:rPr lang="de-DE" dirty="0" smtClean="0"/>
              <a:t>eine andere Partei einer bestimmten Handlung (Rechtsgeschäfts) </a:t>
            </a:r>
            <a:r>
              <a:rPr lang="de-DE" dirty="0" smtClean="0"/>
              <a:t>vertreten</a:t>
            </a:r>
            <a:r>
              <a:rPr lang="pl-PL" dirty="0" smtClean="0"/>
              <a:t> kann,</a:t>
            </a:r>
            <a:endParaRPr lang="pl-PL" dirty="0" smtClean="0"/>
          </a:p>
          <a:p>
            <a:pPr lvl="0">
              <a:buNone/>
            </a:pPr>
            <a:r>
              <a:rPr lang="pl-PL" dirty="0" smtClean="0"/>
              <a:t>- </a:t>
            </a:r>
            <a:r>
              <a:rPr lang="de-DE" dirty="0" smtClean="0"/>
              <a:t>der bestellte </a:t>
            </a:r>
            <a:r>
              <a:rPr lang="de-DE" dirty="0" smtClean="0"/>
              <a:t>Bevollmächtigte </a:t>
            </a:r>
            <a:r>
              <a:rPr lang="de-DE" dirty="0" smtClean="0"/>
              <a:t>im Rahmen seiner Vollmacht/Vertretungsmacht weitere Vollmachten erteilen </a:t>
            </a:r>
            <a:r>
              <a:rPr lang="pl-PL" dirty="0" smtClean="0"/>
              <a:t>kann </a:t>
            </a:r>
            <a:r>
              <a:rPr lang="de-DE" dirty="0" smtClean="0"/>
              <a:t>(Untervollmacht</a:t>
            </a:r>
            <a:r>
              <a:rPr lang="de-DE" dirty="0" smtClean="0"/>
              <a:t>);</a:t>
            </a:r>
            <a:endParaRPr lang="pl-PL" dirty="0" smtClean="0"/>
          </a:p>
          <a:p>
            <a:pPr lvl="0">
              <a:buNone/>
            </a:pPr>
            <a:r>
              <a:rPr lang="pl-PL" dirty="0" smtClean="0"/>
              <a:t>- </a:t>
            </a:r>
            <a:r>
              <a:rPr lang="de-DE" dirty="0" smtClean="0"/>
              <a:t>Abschriften</a:t>
            </a:r>
            <a:r>
              <a:rPr lang="pl-PL" dirty="0" smtClean="0"/>
              <a:t>/</a:t>
            </a:r>
            <a:r>
              <a:rPr lang="pl-PL" dirty="0" err="1" smtClean="0"/>
              <a:t>Ausfertigungen</a:t>
            </a:r>
            <a:r>
              <a:rPr lang="de-DE" dirty="0" smtClean="0"/>
              <a:t> </a:t>
            </a:r>
            <a:r>
              <a:rPr lang="de-DE" dirty="0" smtClean="0"/>
              <a:t>der </a:t>
            </a:r>
            <a:r>
              <a:rPr lang="de-DE" dirty="0" smtClean="0"/>
              <a:t>Urkunde </a:t>
            </a:r>
            <a:r>
              <a:rPr lang="de-DE" dirty="0" smtClean="0"/>
              <a:t>der Erschienenen und dem bestellten Bevollmächtigten in einer beliebigen Anzahl </a:t>
            </a:r>
            <a:r>
              <a:rPr lang="de-DE" dirty="0" smtClean="0"/>
              <a:t>aus</a:t>
            </a:r>
            <a:r>
              <a:rPr lang="pl-PL" dirty="0" err="1" smtClean="0"/>
              <a:t>zu</a:t>
            </a:r>
            <a:r>
              <a:rPr lang="de-DE" dirty="0" smtClean="0"/>
              <a:t>händigen</a:t>
            </a:r>
            <a:r>
              <a:rPr lang="pl-PL" dirty="0" smtClean="0"/>
              <a:t> </a:t>
            </a:r>
            <a:r>
              <a:rPr lang="pl-PL" dirty="0" err="1" smtClean="0"/>
              <a:t>sind</a:t>
            </a:r>
            <a:r>
              <a:rPr lang="de-DE" dirty="0" smtClean="0"/>
              <a:t>. </a:t>
            </a:r>
            <a:endParaRPr lang="pl-PL"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dirty="0"/>
          </a:p>
        </p:txBody>
      </p:sp>
      <p:sp>
        <p:nvSpPr>
          <p:cNvPr id="3" name="Symbol zastępczy zawartości 2"/>
          <p:cNvSpPr>
            <a:spLocks noGrp="1"/>
          </p:cNvSpPr>
          <p:nvPr>
            <p:ph idx="1"/>
          </p:nvPr>
        </p:nvSpPr>
        <p:spPr/>
        <p:txBody>
          <a:bodyPr>
            <a:normAutofit fontScale="85000" lnSpcReduction="20000"/>
          </a:bodyPr>
          <a:lstStyle/>
          <a:p>
            <a:pPr algn="ctr">
              <a:buNone/>
            </a:pPr>
            <a:endParaRPr lang="pl-PL" sz="4000" b="1" dirty="0" smtClean="0"/>
          </a:p>
          <a:p>
            <a:pPr algn="ctr">
              <a:buNone/>
            </a:pPr>
            <a:endParaRPr lang="pl-PL" sz="4000" b="1" dirty="0" smtClean="0"/>
          </a:p>
          <a:p>
            <a:pPr algn="ctr">
              <a:buNone/>
            </a:pPr>
            <a:r>
              <a:rPr lang="pl-PL" sz="4000" b="1" dirty="0" smtClean="0"/>
              <a:t>Dziękuję Państwu za uwagę.</a:t>
            </a:r>
          </a:p>
          <a:p>
            <a:pPr>
              <a:buNone/>
            </a:pPr>
            <a:endParaRPr lang="pl-PL" dirty="0" smtClean="0"/>
          </a:p>
          <a:p>
            <a:pPr>
              <a:buNone/>
            </a:pPr>
            <a:endParaRPr lang="pl-PL" dirty="0" smtClean="0"/>
          </a:p>
          <a:p>
            <a:pPr>
              <a:buNone/>
            </a:pPr>
            <a:endParaRPr lang="pl-PL" sz="2400" dirty="0" smtClean="0"/>
          </a:p>
          <a:p>
            <a:pPr>
              <a:buNone/>
            </a:pPr>
            <a:endParaRPr lang="pl-PL" sz="2400" dirty="0" smtClean="0"/>
          </a:p>
          <a:p>
            <a:pPr>
              <a:buNone/>
            </a:pPr>
            <a:endParaRPr lang="pl-PL" sz="2400" dirty="0" smtClean="0"/>
          </a:p>
          <a:p>
            <a:pPr>
              <a:buNone/>
            </a:pPr>
            <a:endParaRPr lang="pl-PL" sz="2400" dirty="0" smtClean="0"/>
          </a:p>
          <a:p>
            <a:pPr>
              <a:buNone/>
            </a:pPr>
            <a:endParaRPr lang="pl-PL" sz="2400" dirty="0" smtClean="0"/>
          </a:p>
          <a:p>
            <a:pPr>
              <a:buNone/>
            </a:pPr>
            <a:r>
              <a:rPr lang="pl-PL" sz="2400" dirty="0" smtClean="0"/>
              <a:t>Kontakt: </a:t>
            </a:r>
            <a:r>
              <a:rPr lang="pl-PL" sz="2400" dirty="0" err="1" smtClean="0"/>
              <a:t>m.osiewicz@tlen.pl</a:t>
            </a:r>
            <a:endParaRPr lang="pl-PL"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smtClean="0"/>
              <a:t/>
            </a:r>
            <a:br>
              <a:rPr lang="pl-PL" dirty="0" smtClean="0"/>
            </a:br>
            <a:r>
              <a:rPr lang="pl-PL" sz="3700" b="1" dirty="0" smtClean="0"/>
              <a:t>Kodeks cywilny </a:t>
            </a:r>
            <a:r>
              <a:rPr lang="pl-PL" sz="3700" b="1" dirty="0" err="1" smtClean="0"/>
              <a:t>vs</a:t>
            </a:r>
            <a:r>
              <a:rPr lang="pl-PL" sz="3700" b="1" dirty="0" smtClean="0"/>
              <a:t>. </a:t>
            </a:r>
            <a:r>
              <a:rPr lang="pl-PL" sz="3700" b="1" dirty="0" err="1" smtClean="0"/>
              <a:t>Bürgerliches</a:t>
            </a:r>
            <a:r>
              <a:rPr lang="pl-PL" sz="3700" b="1" dirty="0" smtClean="0"/>
              <a:t> </a:t>
            </a:r>
            <a:r>
              <a:rPr lang="pl-PL" sz="3700" b="1" dirty="0" err="1" smtClean="0"/>
              <a:t>Gesetzbuch</a:t>
            </a:r>
            <a:r>
              <a:rPr lang="pl-PL" dirty="0" smtClean="0"/>
              <a:t/>
            </a:r>
            <a:br>
              <a:rPr lang="pl-PL" dirty="0" smtClean="0"/>
            </a:br>
            <a:endParaRPr lang="pl-PL" dirty="0"/>
          </a:p>
        </p:txBody>
      </p:sp>
      <p:sp>
        <p:nvSpPr>
          <p:cNvPr id="3" name="Symbol zastępczy zawartości 2"/>
          <p:cNvSpPr>
            <a:spLocks noGrp="1"/>
          </p:cNvSpPr>
          <p:nvPr>
            <p:ph idx="1"/>
          </p:nvPr>
        </p:nvSpPr>
        <p:spPr/>
        <p:txBody>
          <a:bodyPr>
            <a:normAutofit fontScale="92500" lnSpcReduction="20000"/>
          </a:bodyPr>
          <a:lstStyle/>
          <a:p>
            <a:r>
              <a:rPr lang="pl-PL" dirty="0" smtClean="0"/>
              <a:t>polskie i niemieckie prawo cywilne powstało na bazie prawa rzymskiego;</a:t>
            </a:r>
          </a:p>
          <a:p>
            <a:r>
              <a:rPr lang="pl-PL" dirty="0" smtClean="0"/>
              <a:t>trzy podstawowe gałęzie prawa: </a:t>
            </a:r>
          </a:p>
          <a:p>
            <a:pPr>
              <a:buFontTx/>
              <a:buChar char="-"/>
            </a:pPr>
            <a:r>
              <a:rPr lang="pl-PL" dirty="0" smtClean="0"/>
              <a:t>cywilne/</a:t>
            </a:r>
            <a:r>
              <a:rPr lang="pl-PL" dirty="0" err="1" smtClean="0"/>
              <a:t>Zivilrecht</a:t>
            </a:r>
            <a:r>
              <a:rPr lang="pl-PL" dirty="0" smtClean="0"/>
              <a:t> – </a:t>
            </a:r>
            <a:r>
              <a:rPr lang="pl-PL" dirty="0" err="1" smtClean="0"/>
              <a:t>Bürgerliches</a:t>
            </a:r>
            <a:r>
              <a:rPr lang="pl-PL" dirty="0" smtClean="0"/>
              <a:t> </a:t>
            </a:r>
            <a:r>
              <a:rPr lang="pl-PL" dirty="0" err="1" smtClean="0"/>
              <a:t>Recht</a:t>
            </a:r>
            <a:endParaRPr lang="pl-PL" dirty="0" smtClean="0"/>
          </a:p>
          <a:p>
            <a:pPr>
              <a:buFontTx/>
              <a:buChar char="-"/>
            </a:pPr>
            <a:r>
              <a:rPr lang="pl-PL" dirty="0" smtClean="0"/>
              <a:t>administracyjne/</a:t>
            </a:r>
            <a:r>
              <a:rPr lang="pl-PL" dirty="0" err="1" smtClean="0"/>
              <a:t>Verwaltungsrecht</a:t>
            </a:r>
            <a:r>
              <a:rPr lang="pl-PL" dirty="0" smtClean="0"/>
              <a:t> – </a:t>
            </a:r>
            <a:r>
              <a:rPr lang="pl-PL" dirty="0" err="1" smtClean="0"/>
              <a:t>öffentliches</a:t>
            </a:r>
            <a:r>
              <a:rPr lang="pl-PL" dirty="0" smtClean="0"/>
              <a:t> </a:t>
            </a:r>
            <a:r>
              <a:rPr lang="pl-PL" dirty="0" err="1" smtClean="0"/>
              <a:t>Recht</a:t>
            </a:r>
            <a:r>
              <a:rPr lang="pl-PL" dirty="0" smtClean="0"/>
              <a:t> </a:t>
            </a:r>
          </a:p>
          <a:p>
            <a:pPr>
              <a:buFontTx/>
              <a:buChar char="-"/>
            </a:pPr>
            <a:r>
              <a:rPr lang="pl-PL" dirty="0" smtClean="0"/>
              <a:t>karne/</a:t>
            </a:r>
            <a:r>
              <a:rPr lang="pl-PL" dirty="0" err="1" smtClean="0"/>
              <a:t>Strafrecht</a:t>
            </a:r>
            <a:r>
              <a:rPr lang="pl-PL" dirty="0" smtClean="0"/>
              <a:t>;</a:t>
            </a:r>
          </a:p>
          <a:p>
            <a:r>
              <a:rPr lang="pl-PL" dirty="0" smtClean="0"/>
              <a:t>inne źródła prawa cywilnego (m.in. </a:t>
            </a:r>
            <a:r>
              <a:rPr lang="pl-PL" dirty="0" smtClean="0"/>
              <a:t>K</a:t>
            </a:r>
            <a:r>
              <a:rPr lang="pl-PL" dirty="0" smtClean="0"/>
              <a:t>onstytucje obu państw, </a:t>
            </a:r>
            <a:r>
              <a:rPr lang="pl-PL" dirty="0" smtClean="0"/>
              <a:t>akty prawne niższego rzędu niż ustawa, prawo UE).</a:t>
            </a:r>
          </a:p>
          <a:p>
            <a:endParaRPr lang="pl-PL" dirty="0" smtClean="0"/>
          </a:p>
          <a:p>
            <a:endParaRPr lang="pl-PL"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300" b="1" dirty="0" smtClean="0"/>
              <a:t>Kodeks cywilny </a:t>
            </a:r>
            <a:r>
              <a:rPr lang="pl-PL" sz="3300" b="1" dirty="0" err="1" smtClean="0"/>
              <a:t>vs</a:t>
            </a:r>
            <a:r>
              <a:rPr lang="pl-PL" sz="3300" b="1" dirty="0" smtClean="0"/>
              <a:t>. </a:t>
            </a:r>
            <a:r>
              <a:rPr lang="pl-PL" sz="3300" b="1" dirty="0" err="1" smtClean="0"/>
              <a:t>Bürgerliches</a:t>
            </a:r>
            <a:r>
              <a:rPr lang="pl-PL" sz="3300" b="1" dirty="0" smtClean="0"/>
              <a:t> </a:t>
            </a:r>
            <a:r>
              <a:rPr lang="pl-PL" sz="3300" b="1" dirty="0" err="1" smtClean="0"/>
              <a:t>Gesetzbuch</a:t>
            </a:r>
            <a:endParaRPr lang="pl-PL" sz="3300" dirty="0"/>
          </a:p>
        </p:txBody>
      </p:sp>
      <p:sp>
        <p:nvSpPr>
          <p:cNvPr id="3" name="Symbol zastępczy zawartości 2"/>
          <p:cNvSpPr>
            <a:spLocks noGrp="1"/>
          </p:cNvSpPr>
          <p:nvPr>
            <p:ph idx="1"/>
          </p:nvPr>
        </p:nvSpPr>
        <p:spPr/>
        <p:txBody>
          <a:bodyPr>
            <a:normAutofit fontScale="92500" lnSpcReduction="20000"/>
          </a:bodyPr>
          <a:lstStyle/>
          <a:p>
            <a:r>
              <a:rPr lang="pl-PL" b="1" dirty="0" err="1" smtClean="0"/>
              <a:t>Bürgerliches</a:t>
            </a:r>
            <a:r>
              <a:rPr lang="pl-PL" b="1" dirty="0" smtClean="0"/>
              <a:t> </a:t>
            </a:r>
            <a:r>
              <a:rPr lang="pl-PL" b="1" dirty="0" err="1" smtClean="0"/>
              <a:t>Gesetzbuch</a:t>
            </a:r>
            <a:r>
              <a:rPr lang="pl-PL" b="1" dirty="0" smtClean="0"/>
              <a:t> (BGB) </a:t>
            </a:r>
            <a:r>
              <a:rPr lang="pl-PL" dirty="0" smtClean="0"/>
              <a:t>- uchwalony 18.08.1896 (</a:t>
            </a:r>
            <a:r>
              <a:rPr lang="pl-PL" dirty="0" err="1" smtClean="0"/>
              <a:t>RGBl</a:t>
            </a:r>
            <a:r>
              <a:rPr lang="pl-PL" dirty="0" smtClean="0"/>
              <a:t>. S. 195), wszedł w życie z dniem 1.01.1900; obowiązuje wersja z obwieszczenia z dn. 2 stycznia 2002 (</a:t>
            </a:r>
            <a:r>
              <a:rPr lang="pl-PL" dirty="0" err="1" smtClean="0"/>
              <a:t>BGBl</a:t>
            </a:r>
            <a:r>
              <a:rPr lang="pl-PL" dirty="0" smtClean="0"/>
              <a:t>. I S. 42, 2909; 2003 I S. 738), zmieniony ostatnio przez art. 2 ustawy z dn. 21 grudnia 2021 r. (</a:t>
            </a:r>
            <a:r>
              <a:rPr lang="pl-PL" dirty="0" err="1" smtClean="0"/>
              <a:t>BGBl</a:t>
            </a:r>
            <a:r>
              <a:rPr lang="pl-PL" dirty="0" smtClean="0"/>
              <a:t>. I S. 5252);</a:t>
            </a:r>
          </a:p>
          <a:p>
            <a:r>
              <a:rPr lang="pl-PL" b="1" dirty="0" smtClean="0"/>
              <a:t>Kodeks cywilny (K.c.)</a:t>
            </a:r>
            <a:r>
              <a:rPr lang="pl-PL" dirty="0" smtClean="0"/>
              <a:t> - Ustawa kodeks cywilny z dn. 23 kwietnia 1964 z późniejszymi zmianami (</a:t>
            </a:r>
            <a:r>
              <a:rPr lang="pl-PL" dirty="0" err="1" smtClean="0"/>
              <a:t>Dz.U</a:t>
            </a:r>
            <a:r>
              <a:rPr lang="pl-PL" dirty="0" smtClean="0"/>
              <a:t>. 1964 nr 16 poz. 93, tekst jednolity z dn. 9 lutego 2017 z późniejszymi zmianami </a:t>
            </a:r>
            <a:r>
              <a:rPr lang="pl-PL" dirty="0" err="1" smtClean="0"/>
              <a:t>Dz.U</a:t>
            </a:r>
            <a:r>
              <a:rPr lang="pl-PL" dirty="0" smtClean="0"/>
              <a:t>. 2017 poz. 459</a:t>
            </a:r>
            <a:endParaRPr lang="pl-PL"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300" b="1" dirty="0" smtClean="0"/>
              <a:t>Kodeks cywilny </a:t>
            </a:r>
            <a:r>
              <a:rPr lang="pl-PL" sz="3300" b="1" dirty="0" err="1" smtClean="0"/>
              <a:t>vs</a:t>
            </a:r>
            <a:r>
              <a:rPr lang="pl-PL" sz="3300" b="1" dirty="0" smtClean="0"/>
              <a:t>. </a:t>
            </a:r>
            <a:r>
              <a:rPr lang="pl-PL" sz="3300" b="1" dirty="0" err="1" smtClean="0"/>
              <a:t>Bürgerliches</a:t>
            </a:r>
            <a:r>
              <a:rPr lang="pl-PL" sz="3300" b="1" dirty="0" smtClean="0"/>
              <a:t> </a:t>
            </a:r>
            <a:r>
              <a:rPr lang="pl-PL" sz="3300" b="1" dirty="0" err="1" smtClean="0"/>
              <a:t>Gesetzbuch</a:t>
            </a:r>
            <a:endParaRPr lang="pl-PL" sz="3300" dirty="0"/>
          </a:p>
        </p:txBody>
      </p:sp>
      <p:sp>
        <p:nvSpPr>
          <p:cNvPr id="3" name="Symbol zastępczy zawartości 2"/>
          <p:cNvSpPr>
            <a:spLocks noGrp="1"/>
          </p:cNvSpPr>
          <p:nvPr>
            <p:ph idx="1"/>
          </p:nvPr>
        </p:nvSpPr>
        <p:spPr/>
        <p:txBody>
          <a:bodyPr>
            <a:normAutofit fontScale="70000" lnSpcReduction="20000"/>
          </a:bodyPr>
          <a:lstStyle/>
          <a:p>
            <a:r>
              <a:rPr lang="pl-PL" sz="3400" b="1" u="sng" dirty="0" smtClean="0"/>
              <a:t>BGB składa się z pięciu ksiąg</a:t>
            </a:r>
            <a:r>
              <a:rPr lang="pl-PL" sz="3400" dirty="0" smtClean="0"/>
              <a:t>: </a:t>
            </a:r>
            <a:r>
              <a:rPr lang="de-DE" sz="3400" dirty="0" smtClean="0"/>
              <a:t> </a:t>
            </a:r>
            <a:endParaRPr lang="pl-PL" sz="3400" dirty="0" smtClean="0"/>
          </a:p>
          <a:p>
            <a:pPr lvl="0">
              <a:buFontTx/>
              <a:buChar char="-"/>
            </a:pPr>
            <a:r>
              <a:rPr lang="pl-PL" sz="3400" dirty="0" err="1" smtClean="0"/>
              <a:t>Erstes</a:t>
            </a:r>
            <a:r>
              <a:rPr lang="pl-PL" sz="3400" dirty="0" smtClean="0"/>
              <a:t> Buch: </a:t>
            </a:r>
            <a:r>
              <a:rPr lang="pl-PL" sz="3400" dirty="0" err="1" smtClean="0"/>
              <a:t>Allgemeiner</a:t>
            </a:r>
            <a:r>
              <a:rPr lang="pl-PL" sz="3400" dirty="0" smtClean="0"/>
              <a:t> </a:t>
            </a:r>
            <a:r>
              <a:rPr lang="pl-PL" sz="3400" dirty="0" err="1" smtClean="0"/>
              <a:t>Teil</a:t>
            </a:r>
            <a:r>
              <a:rPr lang="pl-PL" sz="3400" dirty="0" smtClean="0"/>
              <a:t>,</a:t>
            </a:r>
          </a:p>
          <a:p>
            <a:pPr lvl="0">
              <a:buFontTx/>
              <a:buChar char="-"/>
            </a:pPr>
            <a:r>
              <a:rPr lang="de-DE" sz="3400" dirty="0" smtClean="0"/>
              <a:t>Zweites Buch: Recht der Schuldverhältnisse,</a:t>
            </a:r>
            <a:endParaRPr lang="pl-PL" sz="3400" dirty="0" smtClean="0"/>
          </a:p>
          <a:p>
            <a:pPr lvl="0">
              <a:buFontTx/>
              <a:buChar char="-"/>
            </a:pPr>
            <a:r>
              <a:rPr lang="pl-PL" sz="3400" dirty="0" err="1" smtClean="0"/>
              <a:t>Drittes</a:t>
            </a:r>
            <a:r>
              <a:rPr lang="pl-PL" sz="3400" dirty="0" smtClean="0"/>
              <a:t> Buch: </a:t>
            </a:r>
            <a:r>
              <a:rPr lang="pl-PL" sz="3400" dirty="0" err="1" smtClean="0"/>
              <a:t>Sachenrecht</a:t>
            </a:r>
            <a:r>
              <a:rPr lang="pl-PL" sz="3400" dirty="0" smtClean="0"/>
              <a:t>,</a:t>
            </a:r>
          </a:p>
          <a:p>
            <a:pPr lvl="0">
              <a:buFontTx/>
              <a:buChar char="-"/>
            </a:pPr>
            <a:r>
              <a:rPr lang="pl-PL" sz="3400" dirty="0" err="1" smtClean="0"/>
              <a:t>Viertes</a:t>
            </a:r>
            <a:r>
              <a:rPr lang="pl-PL" sz="3400" dirty="0" smtClean="0"/>
              <a:t> Buch: </a:t>
            </a:r>
            <a:r>
              <a:rPr lang="pl-PL" sz="3400" dirty="0" err="1" smtClean="0"/>
              <a:t>Familienrecht</a:t>
            </a:r>
            <a:r>
              <a:rPr lang="pl-PL" sz="3400" dirty="0" smtClean="0"/>
              <a:t>,</a:t>
            </a:r>
          </a:p>
          <a:p>
            <a:pPr lvl="0">
              <a:buFontTx/>
              <a:buChar char="-"/>
            </a:pPr>
            <a:r>
              <a:rPr lang="pl-PL" sz="3400" dirty="0" err="1" smtClean="0"/>
              <a:t>Fünftes</a:t>
            </a:r>
            <a:r>
              <a:rPr lang="pl-PL" sz="3400" dirty="0" smtClean="0"/>
              <a:t> Buch: </a:t>
            </a:r>
            <a:r>
              <a:rPr lang="pl-PL" sz="3400" dirty="0" err="1" smtClean="0"/>
              <a:t>Erbrecht</a:t>
            </a:r>
            <a:r>
              <a:rPr lang="pl-PL" sz="3400" dirty="0" smtClean="0"/>
              <a:t>. </a:t>
            </a:r>
          </a:p>
          <a:p>
            <a:pPr lvl="0">
              <a:buNone/>
            </a:pPr>
            <a:endParaRPr lang="pl-PL" sz="3400" dirty="0" smtClean="0"/>
          </a:p>
          <a:p>
            <a:r>
              <a:rPr lang="pl-PL" sz="3400" b="1" u="sng" dirty="0" smtClean="0"/>
              <a:t>KC składa się z czterech ksiąg</a:t>
            </a:r>
            <a:r>
              <a:rPr lang="pl-PL" sz="3400" dirty="0" smtClean="0"/>
              <a:t>: </a:t>
            </a:r>
          </a:p>
          <a:p>
            <a:pPr lvl="0">
              <a:buFontTx/>
              <a:buChar char="-"/>
            </a:pPr>
            <a:r>
              <a:rPr lang="pl-PL" sz="3400" dirty="0" smtClean="0"/>
              <a:t>Księga pierwsza. Część ogólna,</a:t>
            </a:r>
          </a:p>
          <a:p>
            <a:pPr lvl="0">
              <a:buFontTx/>
              <a:buChar char="-"/>
            </a:pPr>
            <a:r>
              <a:rPr lang="pl-PL" sz="3400" dirty="0" smtClean="0"/>
              <a:t>Księga druga. Własność i inne prawa rzeczowe,</a:t>
            </a:r>
          </a:p>
          <a:p>
            <a:pPr lvl="0">
              <a:buFontTx/>
              <a:buChar char="-"/>
            </a:pPr>
            <a:r>
              <a:rPr lang="pl-PL" sz="3400" dirty="0" smtClean="0"/>
              <a:t>Księga trzecia. </a:t>
            </a:r>
            <a:r>
              <a:rPr lang="pl-PL" sz="3400" dirty="0" smtClean="0"/>
              <a:t>Zobowiązania,</a:t>
            </a:r>
            <a:endParaRPr lang="pl-PL" sz="3400" dirty="0" smtClean="0"/>
          </a:p>
          <a:p>
            <a:pPr lvl="0">
              <a:buFontTx/>
              <a:buChar char="-"/>
            </a:pPr>
            <a:r>
              <a:rPr lang="pl-PL" sz="3400" dirty="0" smtClean="0"/>
              <a:t>Księga czwarta. Spadki.  </a:t>
            </a:r>
          </a:p>
          <a:p>
            <a:pPr>
              <a:buNone/>
            </a:pPr>
            <a:endParaRPr lang="pl-PL"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smtClean="0"/>
              <a:t>PEŁNOMOCNICTWO </a:t>
            </a:r>
            <a:endParaRPr lang="pl-PL" b="1" dirty="0"/>
          </a:p>
        </p:txBody>
      </p:sp>
      <p:sp>
        <p:nvSpPr>
          <p:cNvPr id="3" name="Symbol zastępczy zawartości 2"/>
          <p:cNvSpPr>
            <a:spLocks noGrp="1"/>
          </p:cNvSpPr>
          <p:nvPr>
            <p:ph idx="1"/>
          </p:nvPr>
        </p:nvSpPr>
        <p:spPr/>
        <p:txBody>
          <a:bodyPr/>
          <a:lstStyle/>
          <a:p>
            <a:r>
              <a:rPr lang="pl-PL" dirty="0" smtClean="0"/>
              <a:t>Przedstawicielstwo jest uregulowane w polskim K.c. w przepisach części ogólnej w art. 95 – 109</a:t>
            </a:r>
            <a:r>
              <a:rPr lang="pl-PL" baseline="30000" dirty="0" smtClean="0"/>
              <a:t>9</a:t>
            </a:r>
          </a:p>
          <a:p>
            <a:r>
              <a:rPr lang="pl-PL" dirty="0" smtClean="0"/>
              <a:t>W niemieckim BGB </a:t>
            </a:r>
            <a:r>
              <a:rPr lang="pl-PL" dirty="0" err="1" smtClean="0"/>
              <a:t>Vertretung</a:t>
            </a:r>
            <a:r>
              <a:rPr lang="pl-PL" dirty="0" smtClean="0"/>
              <a:t> </a:t>
            </a:r>
            <a:r>
              <a:rPr lang="pl-PL" dirty="0" err="1" smtClean="0"/>
              <a:t>und</a:t>
            </a:r>
            <a:r>
              <a:rPr lang="pl-PL" dirty="0" smtClean="0"/>
              <a:t> </a:t>
            </a:r>
            <a:r>
              <a:rPr lang="pl-PL" dirty="0" err="1" smtClean="0"/>
              <a:t>Vollmacht</a:t>
            </a:r>
            <a:r>
              <a:rPr lang="pl-PL" dirty="0" smtClean="0"/>
              <a:t> regulują §§ 164 – 181 BGB, Buch 1, </a:t>
            </a:r>
            <a:r>
              <a:rPr lang="pl-PL" dirty="0" err="1" smtClean="0"/>
              <a:t>Allgemeiner</a:t>
            </a:r>
            <a:r>
              <a:rPr lang="pl-PL" dirty="0" smtClean="0"/>
              <a:t> </a:t>
            </a:r>
            <a:r>
              <a:rPr lang="pl-PL" dirty="0" err="1" smtClean="0"/>
              <a:t>Teil</a:t>
            </a:r>
            <a:r>
              <a:rPr lang="pl-PL" dirty="0" smtClean="0"/>
              <a:t>.</a:t>
            </a:r>
            <a:endParaRPr lang="pl-PL" baseline="30000" dirty="0" smtClean="0"/>
          </a:p>
          <a:p>
            <a:endParaRPr lang="pl-PL"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smtClean="0"/>
              <a:t>VOLLMACHT</a:t>
            </a:r>
            <a:endParaRPr lang="pl-PL" b="1" dirty="0"/>
          </a:p>
        </p:txBody>
      </p:sp>
      <p:sp>
        <p:nvSpPr>
          <p:cNvPr id="3" name="Symbol zastępczy zawartości 2"/>
          <p:cNvSpPr>
            <a:spLocks noGrp="1"/>
          </p:cNvSpPr>
          <p:nvPr>
            <p:ph idx="1"/>
          </p:nvPr>
        </p:nvSpPr>
        <p:spPr/>
        <p:txBody>
          <a:bodyPr>
            <a:normAutofit fontScale="70000" lnSpcReduction="20000"/>
          </a:bodyPr>
          <a:lstStyle/>
          <a:p>
            <a:pPr algn="just">
              <a:buNone/>
            </a:pPr>
            <a:r>
              <a:rPr lang="pl-PL" b="1" dirty="0" smtClean="0"/>
              <a:t>     </a:t>
            </a:r>
            <a:r>
              <a:rPr lang="de-DE" b="1" dirty="0" smtClean="0"/>
              <a:t>Vollmacht</a:t>
            </a:r>
            <a:r>
              <a:rPr lang="de-DE" dirty="0" smtClean="0"/>
              <a:t> ist die durch Rechtsgeschäft begründete</a:t>
            </a:r>
            <a:r>
              <a:rPr lang="de-DE" b="1" dirty="0" smtClean="0"/>
              <a:t> </a:t>
            </a:r>
            <a:r>
              <a:rPr lang="de-DE" dirty="0" smtClean="0"/>
              <a:t>Vertretungsmacht</a:t>
            </a:r>
            <a:r>
              <a:rPr lang="pl-PL" dirty="0" smtClean="0"/>
              <a:t> </a:t>
            </a:r>
            <a:r>
              <a:rPr lang="de-DE" dirty="0" smtClean="0"/>
              <a:t>(anders Stellvertretung). Die Vollmacht kann entweder gegenüber dem zu Bevollmächtigenden (Innenvollmacht) oder gegenüber dem Dritten, dem gegenüber die Vertretung stattfinden soll (Außenvollmacht), erteilt werden (§ 167 BGB). Unterschieden werden: </a:t>
            </a:r>
            <a:r>
              <a:rPr lang="de-DE" b="1" dirty="0" smtClean="0"/>
              <a:t>Generalvollmacht</a:t>
            </a:r>
            <a:r>
              <a:rPr lang="de-DE" dirty="0" smtClean="0"/>
              <a:t> (für alle Rechtsangelegenheiten) und </a:t>
            </a:r>
            <a:r>
              <a:rPr lang="de-DE" b="1" dirty="0" smtClean="0"/>
              <a:t>Spezialvollmacht</a:t>
            </a:r>
            <a:r>
              <a:rPr lang="de-DE" dirty="0" smtClean="0"/>
              <a:t> (nur für die Vornahme einzelner, bestimmter Rechtsgeschäfte). Eine Gattungs- oder Artvollmacht gilt nur für einen bestimmten Kreis von  Geschäften, z.B. für eine Vermögensverwaltung.  Steht die Vertretungsmacht nur mehreren gemeinsam zu, so liegt eine </a:t>
            </a:r>
            <a:r>
              <a:rPr lang="de-DE" b="1" dirty="0" smtClean="0"/>
              <a:t>Gesamtvollmacht</a:t>
            </a:r>
            <a:r>
              <a:rPr lang="de-DE" dirty="0" smtClean="0"/>
              <a:t> vor. Eine weitere Übertragung der Vollmacht auf einen Unterbevollmächtigten (</a:t>
            </a:r>
            <a:r>
              <a:rPr lang="de-DE" b="1" dirty="0" smtClean="0"/>
              <a:t>Untervollmacht</a:t>
            </a:r>
            <a:r>
              <a:rPr lang="de-DE" dirty="0" smtClean="0"/>
              <a:t>) ist nur mit Einverständnis des Vollmachtgebers zulässig (sonst Vertretung ohne Vertretungsmacht, Stellvertretung). I.d.R. wird eine schriftliche </a:t>
            </a:r>
            <a:r>
              <a:rPr lang="de-DE" dirty="0" err="1" smtClean="0"/>
              <a:t>Vollmachtsurkunde</a:t>
            </a:r>
            <a:r>
              <a:rPr lang="de-DE" dirty="0" smtClean="0"/>
              <a:t> ausgestellt (vgl. Duden. Recht A-Z, 2015, 509f.)</a:t>
            </a:r>
            <a:endParaRPr lang="pl-PL"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SŁOWNICTWO </a:t>
            </a:r>
            <a:endParaRPr lang="pl-PL" dirty="0"/>
          </a:p>
        </p:txBody>
      </p:sp>
      <p:sp>
        <p:nvSpPr>
          <p:cNvPr id="3" name="Symbol zastępczy zawartości 2"/>
          <p:cNvSpPr>
            <a:spLocks noGrp="1"/>
          </p:cNvSpPr>
          <p:nvPr>
            <p:ph idx="1"/>
          </p:nvPr>
        </p:nvSpPr>
        <p:spPr/>
        <p:txBody>
          <a:bodyPr>
            <a:normAutofit fontScale="55000" lnSpcReduction="20000"/>
          </a:bodyPr>
          <a:lstStyle/>
          <a:p>
            <a:r>
              <a:rPr lang="de-DE" sz="3800" dirty="0" err="1" smtClean="0"/>
              <a:t>przedstawicielstwo</a:t>
            </a:r>
            <a:r>
              <a:rPr lang="de-DE" sz="3800" dirty="0" smtClean="0"/>
              <a:t> – e Vertretung</a:t>
            </a:r>
            <a:endParaRPr lang="pl-PL" sz="3800" dirty="0" smtClean="0"/>
          </a:p>
          <a:p>
            <a:r>
              <a:rPr lang="de-DE" sz="3800" dirty="0" err="1" smtClean="0"/>
              <a:t>pełnomocnictwo</a:t>
            </a:r>
            <a:r>
              <a:rPr lang="de-DE" sz="3800" dirty="0" smtClean="0"/>
              <a:t> – e Vollmacht</a:t>
            </a:r>
            <a:endParaRPr lang="pl-PL" sz="3800" dirty="0" smtClean="0"/>
          </a:p>
          <a:p>
            <a:r>
              <a:rPr lang="de-DE" sz="3800" dirty="0" err="1" smtClean="0"/>
              <a:t>umocowanie</a:t>
            </a:r>
            <a:r>
              <a:rPr lang="de-DE" sz="3800" dirty="0" smtClean="0"/>
              <a:t> – e Vertretungsmacht </a:t>
            </a:r>
            <a:endParaRPr lang="pl-PL" sz="3800" dirty="0" smtClean="0"/>
          </a:p>
          <a:p>
            <a:r>
              <a:rPr lang="de-DE" sz="3800" dirty="0" err="1" smtClean="0"/>
              <a:t>przedstawiciel</a:t>
            </a:r>
            <a:r>
              <a:rPr lang="de-DE" sz="3800" dirty="0" smtClean="0"/>
              <a:t> i </a:t>
            </a:r>
            <a:r>
              <a:rPr lang="de-DE" sz="3800" dirty="0" err="1" smtClean="0"/>
              <a:t>reprezentowany</a:t>
            </a:r>
            <a:r>
              <a:rPr lang="de-DE" sz="3800" dirty="0" smtClean="0"/>
              <a:t> – r Vertreter und r Vertretene (in §§ 164, 165 ab § 166 Abs. 2 BGB – Vertreter und Vollmachtgeber; § 167 BGB – der zu Bevollmächtigende)</a:t>
            </a:r>
            <a:endParaRPr lang="pl-PL" sz="3800" dirty="0" smtClean="0"/>
          </a:p>
          <a:p>
            <a:r>
              <a:rPr lang="pl-PL" sz="3800" dirty="0" smtClean="0"/>
              <a:t>pełnomocnik – </a:t>
            </a:r>
            <a:r>
              <a:rPr lang="pl-PL" sz="3800" dirty="0" err="1" smtClean="0"/>
              <a:t>r</a:t>
            </a:r>
            <a:r>
              <a:rPr lang="pl-PL" sz="3800" dirty="0" smtClean="0"/>
              <a:t> </a:t>
            </a:r>
            <a:r>
              <a:rPr lang="pl-PL" sz="3800" dirty="0" err="1" smtClean="0"/>
              <a:t>Bevollmächtigte</a:t>
            </a:r>
            <a:endParaRPr lang="pl-PL" sz="3800" dirty="0" smtClean="0"/>
          </a:p>
          <a:p>
            <a:r>
              <a:rPr lang="pl-PL" sz="3800" dirty="0" smtClean="0"/>
              <a:t>mocodawca i pełnomocnik – </a:t>
            </a:r>
            <a:r>
              <a:rPr lang="pl-PL" sz="3800" dirty="0" err="1" smtClean="0"/>
              <a:t>r</a:t>
            </a:r>
            <a:r>
              <a:rPr lang="pl-PL" sz="3800" dirty="0" smtClean="0"/>
              <a:t> </a:t>
            </a:r>
            <a:r>
              <a:rPr lang="pl-PL" sz="3800" dirty="0" err="1" smtClean="0"/>
              <a:t>Vollmachtgeber</a:t>
            </a:r>
            <a:endParaRPr lang="pl-PL" sz="3800" dirty="0" smtClean="0"/>
          </a:p>
          <a:p>
            <a:r>
              <a:rPr lang="pl-PL" sz="3800" dirty="0" smtClean="0"/>
              <a:t>pełnomocnik rzekomy – </a:t>
            </a:r>
            <a:r>
              <a:rPr lang="pl-PL" sz="3800" dirty="0" err="1" smtClean="0"/>
              <a:t>Falsus</a:t>
            </a:r>
            <a:r>
              <a:rPr lang="pl-PL" sz="3800" dirty="0" smtClean="0"/>
              <a:t> </a:t>
            </a:r>
            <a:r>
              <a:rPr lang="pl-PL" sz="3800" dirty="0" err="1" smtClean="0"/>
              <a:t>Procurator</a:t>
            </a:r>
            <a:endParaRPr lang="pl-PL" sz="3800" dirty="0" smtClean="0"/>
          </a:p>
          <a:p>
            <a:r>
              <a:rPr lang="pl-PL" sz="3800" dirty="0" smtClean="0"/>
              <a:t>udzielenie pełnomocnictwa – e </a:t>
            </a:r>
            <a:r>
              <a:rPr lang="pl-PL" sz="3800" dirty="0" err="1" smtClean="0"/>
              <a:t>Erteilung</a:t>
            </a:r>
            <a:r>
              <a:rPr lang="pl-PL" sz="3800" dirty="0" smtClean="0"/>
              <a:t> der </a:t>
            </a:r>
            <a:r>
              <a:rPr lang="pl-PL" sz="3800" dirty="0" err="1" smtClean="0"/>
              <a:t>Vollmacht</a:t>
            </a:r>
            <a:endParaRPr lang="pl-PL" sz="3800" dirty="0" smtClean="0"/>
          </a:p>
          <a:p>
            <a:r>
              <a:rPr lang="pl-PL" sz="3800" dirty="0" smtClean="0"/>
              <a:t>udzielić pełnomocnictwa – e </a:t>
            </a:r>
            <a:r>
              <a:rPr lang="pl-PL" sz="3800" dirty="0" err="1" smtClean="0"/>
              <a:t>Vollmacht</a:t>
            </a:r>
            <a:r>
              <a:rPr lang="pl-PL" sz="3800" dirty="0" smtClean="0"/>
              <a:t> </a:t>
            </a:r>
            <a:r>
              <a:rPr lang="pl-PL" sz="3800" dirty="0" err="1" smtClean="0"/>
              <a:t>erteilen</a:t>
            </a:r>
            <a:r>
              <a:rPr lang="pl-PL" sz="3800" dirty="0" smtClean="0"/>
              <a:t>, </a:t>
            </a:r>
            <a:r>
              <a:rPr lang="pl-PL" sz="3800" dirty="0" err="1" smtClean="0"/>
              <a:t>jdn</a:t>
            </a:r>
            <a:r>
              <a:rPr lang="pl-PL" sz="3800" dirty="0" smtClean="0"/>
              <a:t> </a:t>
            </a:r>
            <a:r>
              <a:rPr lang="pl-PL" sz="3800" dirty="0" err="1" smtClean="0"/>
              <a:t>bevollmächtigen</a:t>
            </a:r>
            <a:endParaRPr lang="pl-PL" sz="3800" dirty="0" smtClean="0"/>
          </a:p>
          <a:p>
            <a:r>
              <a:rPr lang="pl-PL" sz="3800" dirty="0" smtClean="0"/>
              <a:t>wygaśnięcie pełnomocnictwa – s </a:t>
            </a:r>
            <a:r>
              <a:rPr lang="pl-PL" sz="3800" dirty="0" err="1" smtClean="0"/>
              <a:t>Erlöschen</a:t>
            </a:r>
            <a:r>
              <a:rPr lang="pl-PL" sz="3800" dirty="0" smtClean="0"/>
              <a:t> der </a:t>
            </a:r>
            <a:r>
              <a:rPr lang="pl-PL" sz="3800" dirty="0" err="1" smtClean="0"/>
              <a:t>Vollmacht</a:t>
            </a:r>
            <a:endParaRPr lang="pl-PL" sz="3800" dirty="0" smtClean="0"/>
          </a:p>
          <a:p>
            <a:r>
              <a:rPr lang="pl-PL" sz="3800" dirty="0" smtClean="0"/>
              <a:t>dokument pełnomocnictwa – e </a:t>
            </a:r>
            <a:r>
              <a:rPr lang="pl-PL" sz="3800" dirty="0" err="1" smtClean="0"/>
              <a:t>Vollmachtsurkunde</a:t>
            </a:r>
            <a:endParaRPr lang="pl-PL" sz="3800" dirty="0" smtClean="0"/>
          </a:p>
          <a:p>
            <a:r>
              <a:rPr lang="pl-PL" sz="3800" dirty="0" smtClean="0"/>
              <a:t>substytucja (ustalenie dalszego pełnomocnika) – e </a:t>
            </a:r>
            <a:r>
              <a:rPr lang="pl-PL" sz="3800" dirty="0" err="1" smtClean="0"/>
              <a:t>Untervollmacht</a:t>
            </a:r>
            <a:endParaRPr lang="pl-PL" sz="3800" dirty="0" smtClean="0"/>
          </a:p>
          <a:p>
            <a:endParaRPr lang="pl-PL"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3"/>
          <p:cNvSpPr>
            <a:spLocks noGrp="1"/>
          </p:cNvSpPr>
          <p:nvPr>
            <p:ph type="title"/>
          </p:nvPr>
        </p:nvSpPr>
        <p:spPr/>
        <p:txBody>
          <a:bodyPr>
            <a:normAutofit fontScale="90000"/>
          </a:bodyPr>
          <a:lstStyle/>
          <a:p>
            <a:r>
              <a:rPr lang="pl-PL" sz="4000" b="1" dirty="0" smtClean="0"/>
              <a:t>PEŁNOMOCNICTWO </a:t>
            </a:r>
            <a:br>
              <a:rPr lang="pl-PL" sz="4000" b="1" dirty="0" smtClean="0"/>
            </a:br>
            <a:r>
              <a:rPr lang="pl-PL" sz="3600" dirty="0" smtClean="0"/>
              <a:t>PORÓWNANIE PL - DE</a:t>
            </a:r>
            <a:endParaRPr lang="pl-PL" sz="3600" dirty="0"/>
          </a:p>
        </p:txBody>
      </p:sp>
      <p:sp>
        <p:nvSpPr>
          <p:cNvPr id="5" name="Symbol zastępczy zawartości 4"/>
          <p:cNvSpPr>
            <a:spLocks noGrp="1"/>
          </p:cNvSpPr>
          <p:nvPr>
            <p:ph sz="half" idx="1"/>
          </p:nvPr>
        </p:nvSpPr>
        <p:spPr/>
        <p:txBody>
          <a:bodyPr>
            <a:normAutofit fontScale="25000" lnSpcReduction="20000"/>
          </a:bodyPr>
          <a:lstStyle/>
          <a:p>
            <a:pPr>
              <a:buNone/>
            </a:pPr>
            <a:r>
              <a:rPr lang="pl-PL" sz="4400" dirty="0" smtClean="0">
                <a:latin typeface="Arial Narrow" pitchFamily="34" charset="0"/>
              </a:rPr>
              <a:t>WYPIS			</a:t>
            </a:r>
          </a:p>
          <a:p>
            <a:pPr>
              <a:buNone/>
            </a:pPr>
            <a:r>
              <a:rPr lang="pl-PL" sz="4400" dirty="0" smtClean="0">
                <a:latin typeface="Arial Narrow" pitchFamily="34" charset="0"/>
              </a:rPr>
              <a:t> </a:t>
            </a:r>
          </a:p>
          <a:p>
            <a:pPr>
              <a:buNone/>
            </a:pPr>
            <a:r>
              <a:rPr lang="pl-PL" sz="4400" dirty="0" smtClean="0">
                <a:latin typeface="Arial Narrow" pitchFamily="34" charset="0"/>
              </a:rPr>
              <a:t>KANCELARIA NOTARIALNA		</a:t>
            </a:r>
          </a:p>
          <a:p>
            <a:pPr>
              <a:buNone/>
            </a:pPr>
            <a:r>
              <a:rPr lang="pl-PL" sz="4400" dirty="0" smtClean="0">
                <a:latin typeface="Arial Narrow" pitchFamily="34" charset="0"/>
              </a:rPr>
              <a:t>Jan Nowak</a:t>
            </a:r>
          </a:p>
          <a:p>
            <a:pPr>
              <a:buNone/>
            </a:pPr>
            <a:r>
              <a:rPr lang="pl-PL" sz="4400" dirty="0" smtClean="0">
                <a:latin typeface="Arial Narrow" pitchFamily="34" charset="0"/>
              </a:rPr>
              <a:t>Emilii Plater 25/44, </a:t>
            </a:r>
          </a:p>
          <a:p>
            <a:pPr>
              <a:buNone/>
            </a:pPr>
            <a:r>
              <a:rPr lang="pl-PL" sz="4400" dirty="0" smtClean="0">
                <a:latin typeface="Arial Narrow" pitchFamily="34" charset="0"/>
              </a:rPr>
              <a:t>00-688 Warszawa</a:t>
            </a:r>
          </a:p>
          <a:p>
            <a:pPr>
              <a:buNone/>
            </a:pPr>
            <a:r>
              <a:rPr lang="en-US" sz="4400" dirty="0" smtClean="0">
                <a:latin typeface="Arial Narrow" pitchFamily="34" charset="0"/>
              </a:rPr>
              <a:t>tel. 123 456 789</a:t>
            </a:r>
            <a:endParaRPr lang="pl-PL" sz="4400" dirty="0" smtClean="0">
              <a:latin typeface="Arial Narrow" pitchFamily="34" charset="0"/>
            </a:endParaRPr>
          </a:p>
          <a:p>
            <a:pPr>
              <a:buNone/>
            </a:pPr>
            <a:r>
              <a:rPr lang="en-US" sz="4400" dirty="0" smtClean="0">
                <a:latin typeface="Arial Narrow" pitchFamily="34" charset="0"/>
              </a:rPr>
              <a:t>e-mail: kancelaria@notariusz-nowak.pl</a:t>
            </a:r>
            <a:endParaRPr lang="pl-PL" sz="4400" dirty="0" smtClean="0">
              <a:latin typeface="Arial Narrow" pitchFamily="34" charset="0"/>
            </a:endParaRPr>
          </a:p>
          <a:p>
            <a:pPr>
              <a:buNone/>
            </a:pPr>
            <a:r>
              <a:rPr lang="en-US" sz="4400" dirty="0" smtClean="0">
                <a:latin typeface="Arial Narrow" pitchFamily="34" charset="0"/>
              </a:rPr>
              <a:t> </a:t>
            </a:r>
            <a:endParaRPr lang="pl-PL" sz="4400" dirty="0" smtClean="0">
              <a:latin typeface="Arial Narrow" pitchFamily="34" charset="0"/>
            </a:endParaRPr>
          </a:p>
          <a:p>
            <a:pPr>
              <a:buNone/>
            </a:pPr>
            <a:r>
              <a:rPr lang="pl-PL" sz="4400" dirty="0" smtClean="0">
                <a:latin typeface="Arial Narrow" pitchFamily="34" charset="0"/>
              </a:rPr>
              <a:t>Repertorium A Numer 293/2022</a:t>
            </a:r>
          </a:p>
          <a:p>
            <a:pPr>
              <a:buNone/>
            </a:pPr>
            <a:r>
              <a:rPr lang="pl-PL" sz="4400" b="1" dirty="0" smtClean="0">
                <a:latin typeface="Arial Narrow" pitchFamily="34" charset="0"/>
              </a:rPr>
              <a:t> </a:t>
            </a:r>
            <a:endParaRPr lang="pl-PL" sz="4400" dirty="0" smtClean="0">
              <a:latin typeface="Arial Narrow" pitchFamily="34" charset="0"/>
            </a:endParaRPr>
          </a:p>
          <a:p>
            <a:pPr>
              <a:buNone/>
            </a:pPr>
            <a:r>
              <a:rPr lang="pl-PL" sz="4400" b="1" dirty="0" smtClean="0">
                <a:latin typeface="Arial Narrow" pitchFamily="34" charset="0"/>
              </a:rPr>
              <a:t> </a:t>
            </a:r>
            <a:endParaRPr lang="pl-PL" sz="4400" dirty="0" smtClean="0">
              <a:latin typeface="Arial Narrow" pitchFamily="34" charset="0"/>
            </a:endParaRPr>
          </a:p>
          <a:p>
            <a:pPr>
              <a:buNone/>
            </a:pPr>
            <a:r>
              <a:rPr lang="pl-PL" sz="4400" b="1" dirty="0" smtClean="0">
                <a:latin typeface="Arial Narrow" pitchFamily="34" charset="0"/>
              </a:rPr>
              <a:t>AKT NOTARIALNY</a:t>
            </a:r>
            <a:endParaRPr lang="pl-PL" sz="4400" dirty="0" smtClean="0">
              <a:latin typeface="Arial Narrow" pitchFamily="34" charset="0"/>
            </a:endParaRPr>
          </a:p>
          <a:p>
            <a:pPr>
              <a:buNone/>
            </a:pPr>
            <a:r>
              <a:rPr lang="pl-PL" sz="4400" dirty="0" smtClean="0">
                <a:latin typeface="Arial Narrow" pitchFamily="34" charset="0"/>
              </a:rPr>
              <a:t> </a:t>
            </a:r>
          </a:p>
          <a:p>
            <a:pPr>
              <a:buNone/>
            </a:pPr>
            <a:r>
              <a:rPr lang="pl-PL" sz="4400" dirty="0" smtClean="0">
                <a:latin typeface="Arial Narrow" pitchFamily="34" charset="0"/>
              </a:rPr>
              <a:t>Dnia pierwszego lutego dwa tysiące dwudziestego drugiego roku </a:t>
            </a:r>
            <a:r>
              <a:rPr lang="pl-PL" sz="4400" b="1" dirty="0" smtClean="0">
                <a:latin typeface="Arial Narrow" pitchFamily="34" charset="0"/>
              </a:rPr>
              <a:t>(01-02-2022) </a:t>
            </a:r>
            <a:r>
              <a:rPr lang="pl-PL" sz="4400" dirty="0" smtClean="0">
                <a:latin typeface="Arial Narrow" pitchFamily="34" charset="0"/>
              </a:rPr>
              <a:t>przede mną notariuszem </a:t>
            </a:r>
            <a:r>
              <a:rPr lang="pl-PL" sz="4400" b="1" dirty="0" smtClean="0">
                <a:latin typeface="Arial Narrow" pitchFamily="34" charset="0"/>
              </a:rPr>
              <a:t>Janem Nowakiem </a:t>
            </a:r>
            <a:r>
              <a:rPr lang="pl-PL" sz="4400" dirty="0" smtClean="0">
                <a:latin typeface="Arial Narrow" pitchFamily="34" charset="0"/>
              </a:rPr>
              <a:t>w siedzibie Kancelarii w Warszawie przy ulicy Emilii Plater 25/44 stawili się:----------------------------------------------------------------------------------------------------------</a:t>
            </a:r>
          </a:p>
          <a:p>
            <a:pPr>
              <a:buNone/>
            </a:pPr>
            <a:r>
              <a:rPr lang="pl-PL" sz="4400" dirty="0" smtClean="0">
                <a:latin typeface="Arial Narrow" pitchFamily="34" charset="0"/>
              </a:rPr>
              <a:t>1) 	Stanisław Florian Kowalski, syn Konstantego i Heleny, </a:t>
            </a:r>
            <a:r>
              <a:rPr lang="pl-PL" sz="4400" dirty="0" smtClean="0">
                <a:solidFill>
                  <a:srgbClr val="FF0000"/>
                </a:solidFill>
                <a:latin typeface="Arial Narrow" pitchFamily="34" charset="0"/>
              </a:rPr>
              <a:t>PESEL</a:t>
            </a:r>
            <a:r>
              <a:rPr lang="pl-PL" sz="4400" dirty="0" smtClean="0">
                <a:latin typeface="Arial Narrow" pitchFamily="34" charset="0"/>
              </a:rPr>
              <a:t> 56090854789, 	</a:t>
            </a:r>
            <a:r>
              <a:rPr lang="en-US" sz="4400" dirty="0" smtClean="0">
                <a:latin typeface="Arial Narrow" pitchFamily="34" charset="0"/>
              </a:rPr>
              <a:t> </a:t>
            </a:r>
            <a:r>
              <a:rPr lang="pl-PL" sz="4400" dirty="0" smtClean="0">
                <a:latin typeface="Arial Narrow" pitchFamily="34" charset="0"/>
              </a:rPr>
              <a:t>według jego oświadczenia używający imienia Stanisław, ---------------------------------------------------------------</a:t>
            </a:r>
          </a:p>
          <a:p>
            <a:pPr>
              <a:buNone/>
            </a:pPr>
            <a:r>
              <a:rPr lang="pl-PL" sz="4400" dirty="0" smtClean="0">
                <a:latin typeface="Arial Narrow" pitchFamily="34" charset="0"/>
              </a:rPr>
              <a:t>2)	Ałła Kowalska, córka Aleksandra i Elżbiety, PESEL 60060958796, 	 </a:t>
            </a:r>
            <a:r>
              <a:rPr lang="en-US" sz="4400" dirty="0" smtClean="0">
                <a:latin typeface="Arial Narrow" pitchFamily="34" charset="0"/>
              </a:rPr>
              <a:t> </a:t>
            </a:r>
            <a:r>
              <a:rPr lang="pl-PL" sz="4400" dirty="0" smtClean="0">
                <a:latin typeface="Arial Narrow" pitchFamily="34" charset="0"/>
              </a:rPr>
              <a:t>oboje zamieszkali 43-098 Warszawa, ul. Hoża 45 m. 64. </a:t>
            </a:r>
          </a:p>
          <a:p>
            <a:pPr>
              <a:buNone/>
            </a:pPr>
            <a:r>
              <a:rPr lang="pl-PL" sz="4400" dirty="0" smtClean="0">
                <a:latin typeface="Arial Narrow" pitchFamily="34" charset="0"/>
              </a:rPr>
              <a:t>	</a:t>
            </a:r>
          </a:p>
          <a:p>
            <a:pPr>
              <a:buNone/>
            </a:pPr>
            <a:r>
              <a:rPr lang="pl-PL" sz="4400" dirty="0" smtClean="0">
                <a:latin typeface="Arial Narrow" pitchFamily="34" charset="0"/>
              </a:rPr>
              <a:t>Tożsamość </a:t>
            </a:r>
            <a:r>
              <a:rPr lang="pl-PL" sz="4400" dirty="0" err="1" smtClean="0">
                <a:latin typeface="Arial Narrow" pitchFamily="34" charset="0"/>
              </a:rPr>
              <a:t>stawających</a:t>
            </a:r>
            <a:r>
              <a:rPr lang="pl-PL" sz="4400" dirty="0" smtClean="0">
                <a:latin typeface="Arial Narrow" pitchFamily="34" charset="0"/>
              </a:rPr>
              <a:t> notariusz ustalił na podstawie dowodów osobistych: ad 1) ASJ 582922, ad 2) ASJ 582928, ważnych na czas nieoznaczony.---------------------------------------------</a:t>
            </a:r>
            <a:endParaRPr lang="pl-PL" sz="4400" b="1" dirty="0" smtClean="0">
              <a:latin typeface="Arial Narrow" pitchFamily="34" charset="0"/>
            </a:endParaRPr>
          </a:p>
          <a:p>
            <a:pPr>
              <a:buNone/>
            </a:pPr>
            <a:r>
              <a:rPr lang="pl-PL" sz="4400" b="1" dirty="0" smtClean="0">
                <a:latin typeface="Arial Narrow" pitchFamily="34" charset="0"/>
              </a:rPr>
              <a:t> </a:t>
            </a:r>
          </a:p>
          <a:p>
            <a:pPr>
              <a:buNone/>
            </a:pPr>
            <a:endParaRPr lang="pl-PL" dirty="0"/>
          </a:p>
        </p:txBody>
      </p:sp>
      <p:sp>
        <p:nvSpPr>
          <p:cNvPr id="6" name="Symbol zastępczy zawartości 5"/>
          <p:cNvSpPr>
            <a:spLocks noGrp="1"/>
          </p:cNvSpPr>
          <p:nvPr>
            <p:ph sz="half" idx="2"/>
          </p:nvPr>
        </p:nvSpPr>
        <p:spPr/>
        <p:txBody>
          <a:bodyPr>
            <a:normAutofit fontScale="25000" lnSpcReduction="20000"/>
          </a:bodyPr>
          <a:lstStyle/>
          <a:p>
            <a:pPr>
              <a:buNone/>
            </a:pPr>
            <a:r>
              <a:rPr lang="de-DE" sz="4800" dirty="0" smtClean="0">
                <a:latin typeface="Arial Narrow" pitchFamily="34" charset="0"/>
              </a:rPr>
              <a:t>Abschrift</a:t>
            </a:r>
            <a:endParaRPr lang="pl-PL" sz="4800" dirty="0" smtClean="0">
              <a:latin typeface="Arial Narrow" pitchFamily="34" charset="0"/>
            </a:endParaRPr>
          </a:p>
          <a:p>
            <a:pPr>
              <a:buNone/>
            </a:pPr>
            <a:r>
              <a:rPr lang="de-DE" sz="4800" dirty="0" smtClean="0">
                <a:latin typeface="Arial Narrow" pitchFamily="34" charset="0"/>
              </a:rPr>
              <a:t> </a:t>
            </a:r>
            <a:endParaRPr lang="pl-PL" sz="4800" dirty="0" smtClean="0">
              <a:latin typeface="Arial Narrow" pitchFamily="34" charset="0"/>
            </a:endParaRPr>
          </a:p>
          <a:p>
            <a:pPr>
              <a:buNone/>
            </a:pPr>
            <a:r>
              <a:rPr lang="de-DE" sz="4800" dirty="0" err="1" smtClean="0">
                <a:latin typeface="Arial Narrow" pitchFamily="34" charset="0"/>
              </a:rPr>
              <a:t>Notarkanzlei</a:t>
            </a:r>
            <a:endParaRPr lang="pl-PL" sz="4800" dirty="0" smtClean="0">
              <a:latin typeface="Arial Narrow" pitchFamily="34" charset="0"/>
            </a:endParaRPr>
          </a:p>
          <a:p>
            <a:pPr>
              <a:buNone/>
            </a:pPr>
            <a:r>
              <a:rPr lang="de-DE" sz="4800" dirty="0" smtClean="0">
                <a:latin typeface="Arial Narrow" pitchFamily="34" charset="0"/>
              </a:rPr>
              <a:t>Jan Nowak</a:t>
            </a:r>
            <a:endParaRPr lang="pl-PL" sz="4800" dirty="0" smtClean="0">
              <a:latin typeface="Arial Narrow" pitchFamily="34" charset="0"/>
            </a:endParaRPr>
          </a:p>
          <a:p>
            <a:pPr>
              <a:buNone/>
            </a:pPr>
            <a:r>
              <a:rPr lang="de-DE" sz="4800" dirty="0" smtClean="0">
                <a:latin typeface="Arial Narrow" pitchFamily="34" charset="0"/>
              </a:rPr>
              <a:t>Anschrift</a:t>
            </a:r>
            <a:endParaRPr lang="pl-PL" sz="4800" dirty="0" smtClean="0">
              <a:latin typeface="Arial Narrow" pitchFamily="34" charset="0"/>
            </a:endParaRPr>
          </a:p>
          <a:p>
            <a:pPr>
              <a:buNone/>
            </a:pPr>
            <a:r>
              <a:rPr lang="de-DE" sz="4800" dirty="0" smtClean="0">
                <a:latin typeface="Arial Narrow" pitchFamily="34" charset="0"/>
              </a:rPr>
              <a:t> </a:t>
            </a:r>
            <a:endParaRPr lang="pl-PL" sz="4800" dirty="0" smtClean="0">
              <a:latin typeface="Arial Narrow" pitchFamily="34" charset="0"/>
            </a:endParaRPr>
          </a:p>
          <a:p>
            <a:pPr>
              <a:buNone/>
            </a:pPr>
            <a:endParaRPr lang="pl-PL" sz="4800" dirty="0" smtClean="0">
              <a:latin typeface="Arial Narrow" pitchFamily="34" charset="0"/>
            </a:endParaRPr>
          </a:p>
          <a:p>
            <a:pPr>
              <a:buNone/>
            </a:pPr>
            <a:r>
              <a:rPr lang="de-DE" sz="4800" dirty="0" smtClean="0">
                <a:latin typeface="Arial Narrow" pitchFamily="34" charset="0"/>
              </a:rPr>
              <a:t>Urkundenrolle A Nr. 293/2022</a:t>
            </a:r>
            <a:endParaRPr lang="pl-PL" sz="4800" dirty="0" smtClean="0">
              <a:latin typeface="Arial Narrow" pitchFamily="34" charset="0"/>
            </a:endParaRPr>
          </a:p>
          <a:p>
            <a:pPr>
              <a:buNone/>
            </a:pPr>
            <a:r>
              <a:rPr lang="de-DE" sz="4800" dirty="0" smtClean="0">
                <a:latin typeface="Arial Narrow" pitchFamily="34" charset="0"/>
              </a:rPr>
              <a:t> </a:t>
            </a:r>
            <a:endParaRPr lang="pl-PL" sz="4800" dirty="0" smtClean="0">
              <a:latin typeface="Arial Narrow" pitchFamily="34" charset="0"/>
            </a:endParaRPr>
          </a:p>
          <a:p>
            <a:pPr>
              <a:buNone/>
            </a:pPr>
            <a:r>
              <a:rPr lang="de-DE" sz="4800" b="1" dirty="0" smtClean="0">
                <a:latin typeface="Arial Narrow" pitchFamily="34" charset="0"/>
              </a:rPr>
              <a:t>NOTARIELLE URKUNDE</a:t>
            </a:r>
            <a:endParaRPr lang="pl-PL" sz="4800" b="1" dirty="0" smtClean="0">
              <a:latin typeface="Arial Narrow" pitchFamily="34" charset="0"/>
            </a:endParaRPr>
          </a:p>
          <a:p>
            <a:pPr>
              <a:buNone/>
            </a:pPr>
            <a:r>
              <a:rPr lang="de-DE" sz="4800" dirty="0" smtClean="0">
                <a:latin typeface="Arial Narrow" pitchFamily="34" charset="0"/>
              </a:rPr>
              <a:t> </a:t>
            </a:r>
            <a:endParaRPr lang="pl-PL" sz="4800" dirty="0" smtClean="0">
              <a:latin typeface="Arial Narrow" pitchFamily="34" charset="0"/>
            </a:endParaRPr>
          </a:p>
          <a:p>
            <a:pPr>
              <a:buNone/>
            </a:pPr>
            <a:r>
              <a:rPr lang="de-DE" sz="4800" dirty="0" smtClean="0">
                <a:latin typeface="Arial Narrow" pitchFamily="34" charset="0"/>
              </a:rPr>
              <a:t>Am 1. Februar 2022 sind vor mir dem Notar Jan Nowak im Sitz der Notar</a:t>
            </a:r>
            <a:r>
              <a:rPr lang="pl-PL" sz="4800" dirty="0" smtClean="0">
                <a:latin typeface="Arial Narrow" pitchFamily="34" charset="0"/>
              </a:rPr>
              <a:t>k</a:t>
            </a:r>
            <a:r>
              <a:rPr lang="de-DE" sz="4800" dirty="0" err="1" smtClean="0">
                <a:latin typeface="Arial Narrow" pitchFamily="34" charset="0"/>
              </a:rPr>
              <a:t>anzlei</a:t>
            </a:r>
            <a:r>
              <a:rPr lang="de-DE" sz="4800" dirty="0" smtClean="0">
                <a:latin typeface="Arial Narrow" pitchFamily="34" charset="0"/>
              </a:rPr>
              <a:t> in Warszawa, </a:t>
            </a:r>
            <a:r>
              <a:rPr lang="de-DE" sz="4800" dirty="0" err="1" smtClean="0">
                <a:latin typeface="Arial Narrow" pitchFamily="34" charset="0"/>
              </a:rPr>
              <a:t>ul</a:t>
            </a:r>
            <a:r>
              <a:rPr lang="de-DE" sz="4800" dirty="0" smtClean="0">
                <a:latin typeface="Arial Narrow" pitchFamily="34" charset="0"/>
              </a:rPr>
              <a:t>. </a:t>
            </a:r>
            <a:r>
              <a:rPr lang="pl-PL" sz="4800" dirty="0" smtClean="0">
                <a:latin typeface="Arial Narrow" pitchFamily="34" charset="0"/>
              </a:rPr>
              <a:t>…</a:t>
            </a:r>
            <a:r>
              <a:rPr lang="de-DE" sz="4800" dirty="0" smtClean="0">
                <a:latin typeface="Arial Narrow" pitchFamily="34" charset="0"/>
              </a:rPr>
              <a:t>, erschienen:</a:t>
            </a:r>
            <a:endParaRPr lang="pl-PL" sz="4800" dirty="0" smtClean="0">
              <a:latin typeface="Arial Narrow" pitchFamily="34" charset="0"/>
            </a:endParaRPr>
          </a:p>
          <a:p>
            <a:pPr>
              <a:buNone/>
            </a:pPr>
            <a:r>
              <a:rPr lang="de-DE" sz="4800" dirty="0" smtClean="0">
                <a:latin typeface="Arial Narrow" pitchFamily="34" charset="0"/>
              </a:rPr>
              <a:t> </a:t>
            </a:r>
            <a:endParaRPr lang="pl-PL" sz="4800" dirty="0" smtClean="0">
              <a:latin typeface="Arial Narrow" pitchFamily="34" charset="0"/>
            </a:endParaRPr>
          </a:p>
          <a:p>
            <a:pPr>
              <a:buNone/>
            </a:pPr>
            <a:r>
              <a:rPr lang="de-DE" sz="4800" dirty="0" smtClean="0">
                <a:latin typeface="Arial Narrow" pitchFamily="34" charset="0"/>
              </a:rPr>
              <a:t> </a:t>
            </a:r>
            <a:endParaRPr lang="pl-PL" sz="4800" dirty="0" smtClean="0">
              <a:latin typeface="Arial Narrow" pitchFamily="34" charset="0"/>
            </a:endParaRPr>
          </a:p>
          <a:p>
            <a:pPr>
              <a:buNone/>
            </a:pPr>
            <a:r>
              <a:rPr lang="de-DE" sz="4800" dirty="0" err="1" smtClean="0">
                <a:latin typeface="Arial Narrow" pitchFamily="34" charset="0"/>
              </a:rPr>
              <a:t>Stanisław</a:t>
            </a:r>
            <a:r>
              <a:rPr lang="de-DE" sz="4800" dirty="0" smtClean="0">
                <a:latin typeface="Arial Narrow" pitchFamily="34" charset="0"/>
              </a:rPr>
              <a:t> Florian Kowalski, Sohn von Konstanty und Helena, </a:t>
            </a:r>
            <a:r>
              <a:rPr lang="de-DE" sz="4800" dirty="0" smtClean="0">
                <a:solidFill>
                  <a:srgbClr val="FF0000"/>
                </a:solidFill>
                <a:latin typeface="Arial Narrow" pitchFamily="34" charset="0"/>
              </a:rPr>
              <a:t>Personenkennzahl PESEL</a:t>
            </a:r>
            <a:r>
              <a:rPr lang="de-DE" sz="4800" dirty="0" smtClean="0">
                <a:latin typeface="Arial Narrow" pitchFamily="34" charset="0"/>
              </a:rPr>
              <a:t>, der laut seiner Erklärung den Vornamen </a:t>
            </a:r>
            <a:r>
              <a:rPr lang="de-DE" sz="4800" dirty="0" err="1" smtClean="0">
                <a:latin typeface="Arial Narrow" pitchFamily="34" charset="0"/>
              </a:rPr>
              <a:t>Stanisław</a:t>
            </a:r>
            <a:r>
              <a:rPr lang="de-DE" sz="4800" dirty="0" smtClean="0">
                <a:latin typeface="Arial Narrow" pitchFamily="34" charset="0"/>
              </a:rPr>
              <a:t> verwendet,</a:t>
            </a:r>
            <a:endParaRPr lang="pl-PL" sz="4800" dirty="0" smtClean="0">
              <a:latin typeface="Arial Narrow" pitchFamily="34" charset="0"/>
            </a:endParaRPr>
          </a:p>
          <a:p>
            <a:pPr>
              <a:buNone/>
            </a:pPr>
            <a:r>
              <a:rPr lang="de-DE" sz="4800" dirty="0" smtClean="0">
                <a:latin typeface="Arial Narrow" pitchFamily="34" charset="0"/>
              </a:rPr>
              <a:t> </a:t>
            </a:r>
            <a:endParaRPr lang="pl-PL" sz="4800" dirty="0" smtClean="0">
              <a:latin typeface="Arial Narrow" pitchFamily="34" charset="0"/>
            </a:endParaRPr>
          </a:p>
          <a:p>
            <a:pPr>
              <a:buNone/>
            </a:pPr>
            <a:r>
              <a:rPr lang="de-DE" sz="4800" dirty="0" err="1" smtClean="0">
                <a:latin typeface="Arial Narrow" pitchFamily="34" charset="0"/>
              </a:rPr>
              <a:t>Ałła</a:t>
            </a:r>
            <a:r>
              <a:rPr lang="de-DE" sz="4800" dirty="0" smtClean="0">
                <a:latin typeface="Arial Narrow" pitchFamily="34" charset="0"/>
              </a:rPr>
              <a:t> </a:t>
            </a:r>
            <a:r>
              <a:rPr lang="de-DE" sz="4800" dirty="0" err="1" smtClean="0">
                <a:latin typeface="Arial Narrow" pitchFamily="34" charset="0"/>
              </a:rPr>
              <a:t>Kowalska</a:t>
            </a:r>
            <a:r>
              <a:rPr lang="de-DE" sz="4800" dirty="0" smtClean="0">
                <a:latin typeface="Arial Narrow" pitchFamily="34" charset="0"/>
              </a:rPr>
              <a:t>, Tochter von Aleksander und </a:t>
            </a:r>
            <a:r>
              <a:rPr lang="de-DE" sz="4800" dirty="0" err="1" smtClean="0">
                <a:latin typeface="Arial Narrow" pitchFamily="34" charset="0"/>
              </a:rPr>
              <a:t>Elżbieta</a:t>
            </a:r>
            <a:r>
              <a:rPr lang="de-DE" sz="4800" dirty="0" smtClean="0">
                <a:latin typeface="Arial Narrow" pitchFamily="34" charset="0"/>
              </a:rPr>
              <a:t>, Personenkennzahl PESEL </a:t>
            </a:r>
            <a:endParaRPr lang="pl-PL" sz="4800" dirty="0" smtClean="0">
              <a:latin typeface="Arial Narrow" pitchFamily="34" charset="0"/>
            </a:endParaRPr>
          </a:p>
          <a:p>
            <a:pPr>
              <a:buNone/>
            </a:pPr>
            <a:r>
              <a:rPr lang="de-DE" sz="4800" dirty="0" smtClean="0">
                <a:latin typeface="Arial Narrow" pitchFamily="34" charset="0"/>
              </a:rPr>
              <a:t>beide wohnhaft 43-098 Warszawa, </a:t>
            </a:r>
            <a:r>
              <a:rPr lang="de-DE" sz="4800" dirty="0" err="1" smtClean="0">
                <a:latin typeface="Arial Narrow" pitchFamily="34" charset="0"/>
              </a:rPr>
              <a:t>ul</a:t>
            </a:r>
            <a:r>
              <a:rPr lang="de-DE" sz="4800" dirty="0" smtClean="0">
                <a:latin typeface="Arial Narrow" pitchFamily="34" charset="0"/>
              </a:rPr>
              <a:t>. </a:t>
            </a:r>
            <a:r>
              <a:rPr lang="de-DE" sz="4800" dirty="0" err="1" smtClean="0">
                <a:latin typeface="Arial Narrow" pitchFamily="34" charset="0"/>
              </a:rPr>
              <a:t>Hoża</a:t>
            </a:r>
            <a:r>
              <a:rPr lang="de-DE" sz="4800" dirty="0" smtClean="0">
                <a:latin typeface="Arial Narrow" pitchFamily="34" charset="0"/>
              </a:rPr>
              <a:t> 45/64.</a:t>
            </a:r>
            <a:endParaRPr lang="pl-PL" sz="4800" dirty="0" smtClean="0">
              <a:latin typeface="Arial Narrow" pitchFamily="34" charset="0"/>
            </a:endParaRPr>
          </a:p>
          <a:p>
            <a:pPr>
              <a:buNone/>
            </a:pPr>
            <a:r>
              <a:rPr lang="de-DE" sz="4800" dirty="0" smtClean="0">
                <a:latin typeface="Arial Narrow" pitchFamily="34" charset="0"/>
              </a:rPr>
              <a:t> </a:t>
            </a:r>
            <a:endParaRPr lang="pl-PL" sz="4800" dirty="0" smtClean="0">
              <a:latin typeface="Arial Narrow" pitchFamily="34" charset="0"/>
            </a:endParaRPr>
          </a:p>
          <a:p>
            <a:pPr>
              <a:buNone/>
            </a:pPr>
            <a:r>
              <a:rPr lang="de-DE" sz="4800" dirty="0" smtClean="0">
                <a:latin typeface="Arial Narrow" pitchFamily="34" charset="0"/>
              </a:rPr>
              <a:t>Die Identität der Erschienenen wurde von dem Notar auf der Grundlage ihrer Personalausweise: zu 1 – ASJ, zu 2 – ASJ, gültig auf unbestimmte Zeit, festgestellt. </a:t>
            </a:r>
            <a:endParaRPr lang="pl-PL" sz="4800" dirty="0" smtClean="0">
              <a:latin typeface="Arial Narrow" pitchFamily="34" charset="0"/>
            </a:endParaRPr>
          </a:p>
          <a:p>
            <a:pPr>
              <a:buNone/>
            </a:pPr>
            <a:r>
              <a:rPr lang="de-DE" sz="4800" dirty="0" smtClean="0">
                <a:latin typeface="Arial Narrow" pitchFamily="34" charset="0"/>
              </a:rPr>
              <a:t> </a:t>
            </a:r>
            <a:endParaRPr lang="pl-PL" sz="4800" dirty="0" smtClean="0">
              <a:latin typeface="Arial Narrow" pitchFamily="34" charset="0"/>
            </a:endParaRPr>
          </a:p>
          <a:p>
            <a:pPr>
              <a:buNone/>
            </a:pPr>
            <a:endParaRPr lang="pl-PL" sz="37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ytuł 4"/>
          <p:cNvSpPr>
            <a:spLocks noGrp="1"/>
          </p:cNvSpPr>
          <p:nvPr>
            <p:ph type="title"/>
          </p:nvPr>
        </p:nvSpPr>
        <p:spPr>
          <a:xfrm>
            <a:off x="457200" y="274638"/>
            <a:ext cx="8229600" cy="202034"/>
          </a:xfrm>
        </p:spPr>
        <p:txBody>
          <a:bodyPr>
            <a:normAutofit fontScale="90000"/>
          </a:bodyPr>
          <a:lstStyle/>
          <a:p>
            <a:endParaRPr lang="pl-PL" sz="3600" b="1" dirty="0"/>
          </a:p>
        </p:txBody>
      </p:sp>
      <p:sp>
        <p:nvSpPr>
          <p:cNvPr id="6" name="Symbol zastępczy zawartości 5"/>
          <p:cNvSpPr>
            <a:spLocks noGrp="1"/>
          </p:cNvSpPr>
          <p:nvPr>
            <p:ph idx="1"/>
          </p:nvPr>
        </p:nvSpPr>
        <p:spPr>
          <a:xfrm>
            <a:off x="457200" y="764704"/>
            <a:ext cx="8229600" cy="5832648"/>
          </a:xfrm>
        </p:spPr>
        <p:txBody>
          <a:bodyPr>
            <a:normAutofit fontScale="62500" lnSpcReduction="20000"/>
          </a:bodyPr>
          <a:lstStyle/>
          <a:p>
            <a:pPr lvl="0"/>
            <a:r>
              <a:rPr lang="pl-PL" sz="3500" b="1" dirty="0" smtClean="0"/>
              <a:t>§ 1.</a:t>
            </a:r>
            <a:r>
              <a:rPr lang="pl-PL" sz="3500" dirty="0" smtClean="0"/>
              <a:t> Stanisław i Ałła małżonkowie Kowalscy oświadczają, że: </a:t>
            </a:r>
          </a:p>
          <a:p>
            <a:pPr lvl="0">
              <a:buNone/>
            </a:pPr>
            <a:r>
              <a:rPr lang="pl-PL" sz="3500" dirty="0" smtClean="0"/>
              <a:t>2. aktem notarialnym sporządzonym w tutejszej kancelarii w dniu dzisiejszym, nr Rep. A 292/2022, zawarli przedwstępną umowę kupna - sprzedaży niezabudowanej nieruchomości położonej w Suchowoli, oznaczonej jako działka numer 1826 (tysiąc osiemset dwadzieścia sześć), o powierzchni 800 m</a:t>
            </a:r>
            <a:r>
              <a:rPr lang="pl-PL" sz="3500" baseline="30000" dirty="0" smtClean="0"/>
              <a:t>2 </a:t>
            </a:r>
            <a:r>
              <a:rPr lang="pl-PL" sz="3500" dirty="0" smtClean="0"/>
              <a:t>(osiemset metrów kwadratowych), dla której Sąd Rejonowy w Zamościu, V Wydział Ksiąg Wieczystych prowadzi księgę wieczystą pod numerem KW  ZA1Z/00959407/5; ---</a:t>
            </a:r>
          </a:p>
          <a:p>
            <a:pPr lvl="0">
              <a:buNone/>
            </a:pPr>
            <a:endParaRPr lang="pl-PL" sz="3500" dirty="0" smtClean="0"/>
          </a:p>
          <a:p>
            <a:r>
              <a:rPr lang="de-DE" sz="3500" b="1" dirty="0" smtClean="0"/>
              <a:t>§1.</a:t>
            </a:r>
            <a:r>
              <a:rPr lang="de-DE" sz="3500" dirty="0" smtClean="0"/>
              <a:t> Die Eheleute </a:t>
            </a:r>
            <a:r>
              <a:rPr lang="de-DE" sz="3500" dirty="0" err="1" smtClean="0"/>
              <a:t>Stanisław</a:t>
            </a:r>
            <a:r>
              <a:rPr lang="de-DE" sz="3500" dirty="0" smtClean="0"/>
              <a:t> </a:t>
            </a:r>
            <a:r>
              <a:rPr lang="pl-PL" sz="3500" dirty="0" smtClean="0"/>
              <a:t>Kowalski </a:t>
            </a:r>
            <a:r>
              <a:rPr lang="pl-PL" sz="3500" dirty="0" err="1" smtClean="0"/>
              <a:t>und</a:t>
            </a:r>
            <a:r>
              <a:rPr lang="pl-PL" sz="3500" dirty="0" smtClean="0"/>
              <a:t> </a:t>
            </a:r>
            <a:r>
              <a:rPr lang="de-DE" sz="3500" dirty="0" err="1" smtClean="0"/>
              <a:t>Ałła</a:t>
            </a:r>
            <a:r>
              <a:rPr lang="de-DE" sz="3500" dirty="0" smtClean="0"/>
              <a:t> </a:t>
            </a:r>
            <a:r>
              <a:rPr lang="de-DE" sz="3500" dirty="0" err="1" smtClean="0"/>
              <a:t>Kowals</a:t>
            </a:r>
            <a:r>
              <a:rPr lang="pl-PL" sz="3500" dirty="0" err="1" smtClean="0"/>
              <a:t>ka</a:t>
            </a:r>
            <a:r>
              <a:rPr lang="de-DE" sz="3500" dirty="0" smtClean="0"/>
              <a:t> </a:t>
            </a:r>
            <a:r>
              <a:rPr lang="de-DE" sz="3500" dirty="0" smtClean="0"/>
              <a:t>erklären, dass sie:</a:t>
            </a:r>
            <a:endParaRPr lang="pl-PL" sz="3500" dirty="0" smtClean="0"/>
          </a:p>
          <a:p>
            <a:pPr lvl="0">
              <a:buNone/>
            </a:pPr>
            <a:r>
              <a:rPr lang="pl-PL" sz="3500" dirty="0" smtClean="0"/>
              <a:t>2. </a:t>
            </a:r>
            <a:r>
              <a:rPr lang="de-DE" sz="3500" dirty="0" smtClean="0"/>
              <a:t>auf der Grundlage der heute in der hiesigen </a:t>
            </a:r>
            <a:r>
              <a:rPr lang="de-DE" sz="3500" dirty="0" err="1" smtClean="0"/>
              <a:t>Notarkanzlei</a:t>
            </a:r>
            <a:r>
              <a:rPr lang="pl-PL" sz="3500" dirty="0" smtClean="0"/>
              <a:t> </a:t>
            </a:r>
            <a:r>
              <a:rPr lang="de-DE" sz="3500" dirty="0" smtClean="0"/>
              <a:t>angefertigten notariellen Urkunde, Urkundenrolle A 292/2022, den Vorvertrag über den Kauf (</a:t>
            </a:r>
            <a:r>
              <a:rPr lang="de-DE" sz="3500" dirty="0" err="1" smtClean="0">
                <a:solidFill>
                  <a:srgbClr val="FF0000"/>
                </a:solidFill>
              </a:rPr>
              <a:t>kupno-sprzedaż</a:t>
            </a:r>
            <a:r>
              <a:rPr lang="de-DE" sz="3500" dirty="0" smtClean="0"/>
              <a:t>) einer unbebauten Immobilie gelegen in </a:t>
            </a:r>
            <a:r>
              <a:rPr lang="de-DE" sz="3500" dirty="0" err="1" smtClean="0"/>
              <a:t>Suchowola</a:t>
            </a:r>
            <a:r>
              <a:rPr lang="de-DE" sz="3500" dirty="0" smtClean="0"/>
              <a:t>, gezeichnet als Grundstück Nr. 1826 (in Worten:…) mit einer Fläche von 800m2 (in Worten:…) für die das Amtsgericht in </a:t>
            </a:r>
            <a:r>
              <a:rPr lang="de-DE" sz="3500" dirty="0" err="1" smtClean="0"/>
              <a:t>Zamość</a:t>
            </a:r>
            <a:r>
              <a:rPr lang="de-DE" sz="3500" dirty="0" smtClean="0"/>
              <a:t>, </a:t>
            </a:r>
            <a:r>
              <a:rPr lang="de-DE" sz="3500" dirty="0" smtClean="0"/>
              <a:t>Grundbuchgericht</a:t>
            </a:r>
            <a:r>
              <a:rPr lang="pl-PL" sz="3500" dirty="0" smtClean="0"/>
              <a:t>/</a:t>
            </a:r>
            <a:r>
              <a:rPr lang="pl-PL" sz="3500" dirty="0" err="1" smtClean="0"/>
              <a:t>Grundbuchamt</a:t>
            </a:r>
            <a:r>
              <a:rPr lang="de-DE" sz="3500" dirty="0" smtClean="0"/>
              <a:t> </a:t>
            </a:r>
            <a:r>
              <a:rPr lang="de-DE" sz="3500" dirty="0" smtClean="0"/>
              <a:t>V, das Grundbuch unter der Nummer KW … führt, (ab)schlossen;</a:t>
            </a:r>
            <a:endParaRPr lang="pl-PL" sz="3500" dirty="0" smtClean="0"/>
          </a:p>
          <a:p>
            <a:endParaRPr lang="pl-PL" sz="3500" dirty="0" smtClean="0"/>
          </a:p>
          <a:p>
            <a:endParaRPr lang="pl-PL" dirty="0"/>
          </a:p>
        </p:txBody>
      </p:sp>
    </p:spTree>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TotalTime>
  <Words>661</Words>
  <Application>Microsoft Office PowerPoint</Application>
  <PresentationFormat>Pokaz na ekranie (4:3)</PresentationFormat>
  <Paragraphs>119</Paragraphs>
  <Slides>14</Slides>
  <Notes>0</Notes>
  <HiddenSlides>0</HiddenSlides>
  <MMClips>0</MMClips>
  <ScaleCrop>false</ScaleCrop>
  <HeadingPairs>
    <vt:vector size="4" baseType="variant">
      <vt:variant>
        <vt:lpstr>Motyw</vt:lpstr>
      </vt:variant>
      <vt:variant>
        <vt:i4>1</vt:i4>
      </vt:variant>
      <vt:variant>
        <vt:lpstr>Tytuły slajdów</vt:lpstr>
      </vt:variant>
      <vt:variant>
        <vt:i4>14</vt:i4>
      </vt:variant>
    </vt:vector>
  </HeadingPairs>
  <TitlesOfParts>
    <vt:vector size="15" baseType="lpstr">
      <vt:lpstr>Motyw pakietu Office</vt:lpstr>
      <vt:lpstr>PRAWO CYWILNE MATERIALNE WARSZTATY, 2.03.2022</vt:lpstr>
      <vt:lpstr> Kodeks cywilny vs. Bürgerliches Gesetzbuch </vt:lpstr>
      <vt:lpstr>Kodeks cywilny vs. Bürgerliches Gesetzbuch</vt:lpstr>
      <vt:lpstr>Kodeks cywilny vs. Bürgerliches Gesetzbuch</vt:lpstr>
      <vt:lpstr>PEŁNOMOCNICTWO </vt:lpstr>
      <vt:lpstr>VOLLMACHT</vt:lpstr>
      <vt:lpstr>SŁOWNICTWO </vt:lpstr>
      <vt:lpstr>PEŁNOMOCNICTWO  PORÓWNANIE PL - DE</vt:lpstr>
      <vt:lpstr>Slajd 9</vt:lpstr>
      <vt:lpstr>SPRZEDAŻ</vt:lpstr>
      <vt:lpstr>3. są właścicielami niezabudowanej nieruchomości położonej w Piasecznie, w obrębie 0004, oznaczonej jako działka numer 284 (dwieście osiemdziesiąt cztery), o obszarze 1468 m2 (tysiąc czterysta sześćdziesiąt osiem metrów kwadratowych), dla której Sąd Rejonowy w Piasecznie, IV Wydział Ksiąg Wieczystych, prowadzi księgę wieczystą KWWA1I/99099998/0, ------------------ </vt:lpstr>
      <vt:lpstr>§ 2. Stanisław i Ałła małżonkowie Kowalscy oświadczają, że udzielają nieodwołalnego i niegasnącego z chwilą śmierci pełnomocnictwa Agnieszce Monice Jabłońskiej, z domu Kowalskiej, córce Stanisława i Ałły, zamieszkałej: Warszawa 00-254 ul. Piękna 2/5, legitymującej się dowodem osobistym nr serii DAH 95439 ważnym do 31.11.2027 r., wedle oświadczenia używającej imienia Agnieszka; do:  3. zarządu i administracji nieruchomościami stanowiącymi ich własność, opisanymi w § 1 ust. 3 i 4, w tym: - ustanawiania na nich ograniczonych praw rzeczowych, w tym hipotek oraz do podpisywania umów o ustanowienie ograniczonych praw rzeczowych i składania oświadczeń o zrzeczeniu się przysługujących im praw i roszczeń; -----</vt:lpstr>
      <vt:lpstr> § 3. Stanisław i Ałła małżonkowie Kowalscy oświadczają, że:   - pełnomocnictwo objęte tym aktem podlega prawu polskiemu,  - ustanowiony pełnomocnik może być stroną czynności, do dokonania których został umocowany, ponadto może reprezentować inne strony tej czynności,  - ustanowiony pełnomocnik może w zakresie swego umocowania udzielać dalszych pełnomocnictw (substytucja),  - wypisy aktu można wydawać stawającej i ustanowionemu pełnomocnikowi w dowolnej liczbie.  </vt:lpstr>
      <vt:lpstr>Slajd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PRAWO CYWILNE MATERIALNE WARSZTATY, 2.03.2022</dc:title>
  <dc:creator>user</dc:creator>
  <cp:lastModifiedBy>user</cp:lastModifiedBy>
  <cp:revision>10</cp:revision>
  <dcterms:created xsi:type="dcterms:W3CDTF">2022-02-24T15:12:12Z</dcterms:created>
  <dcterms:modified xsi:type="dcterms:W3CDTF">2022-03-29T14:54:08Z</dcterms:modified>
</cp:coreProperties>
</file>